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notesSlides/notesSlide9.xml" ContentType="application/vnd.openxmlformats-officedocument.presentationml.notesSlide+xml"/>
  <Default Extension="rels" ContentType="application/vnd.openxmlformats-package.relationships+xml"/>
  <Override PartName="/ppt/slides/slide10.xml" ContentType="application/vnd.openxmlformats-officedocument.presentationml.slide+xml"/>
  <Override PartName="/ppt/slideLayouts/slideLayout5.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Default Extension="jpeg" ContentType="image/jpeg"/>
  <Override PartName="/docProps/app.xml" ContentType="application/vnd.openxmlformats-officedocument.extended-properties+xml"/>
  <Override PartName="/ppt/theme/theme2.xml" ContentType="application/vnd.openxmlformats-officedocument.theme+xml"/>
  <Override PartName="/ppt/slideLayouts/slideLayout1.xml" ContentType="application/vnd.openxmlformats-officedocument.presentationml.slideLayout+xml"/>
  <Default Extension="xml" ContentType="application/xml"/>
  <Override PartName="/ppt/notesSlides/notesSlide5.xml" ContentType="application/vnd.openxmlformats-officedocument.presentationml.notesSlide+xml"/>
  <Override PartName="/ppt/tableStyles.xml" ContentType="application/vnd.openxmlformats-officedocument.presentationml.tableStyles+xml"/>
  <Override PartName="/ppt/slides/slide15.xml" ContentType="application/vnd.openxmlformats-officedocument.presentationml.slide+xml"/>
  <Override PartName="/ppt/notesSlides/notesSlide1.xml" ContentType="application/vnd.openxmlformats-officedocument.presentationml.notesSlide+xml"/>
  <Override PartName="/ppt/charts/chart1.xml" ContentType="application/vnd.openxmlformats-officedocument.drawingml.chart+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notesSlides/notesSlide6.xml" ContentType="application/vnd.openxmlformats-officedocument.presentationml.notesSlide+xml"/>
  <Override PartName="/ppt/slides/slide16.xml" ContentType="application/vnd.openxmlformats-officedocument.presentationml.slide+xml"/>
  <Override PartName="/ppt/notesSlides/notesSlide2.xml" ContentType="application/vnd.openxmlformats-officedocument.presentationml.notesSlide+xml"/>
  <Override PartName="/ppt/slides/slide7.xml" ContentType="application/vnd.openxmlformats-officedocument.presentationml.slide+xml"/>
  <Override PartName="/ppt/charts/chart2.xml" ContentType="application/vnd.openxmlformats-officedocument.drawingml.chart+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Layouts/slideLayout3.xml" ContentType="application/vnd.openxmlformats-officedocument.presentationml.slideLayout+xml"/>
  <Default Extension="tiff" ContentType="image/tiff"/>
  <Override PartName="/ppt/notesSlides/notesSlide7.xml" ContentType="application/vnd.openxmlformats-officedocument.presentationml.notesSlide+xml"/>
  <Override PartName="/ppt/slides/slide17.xml" ContentType="application/vnd.openxmlformats-officedocument.presentationml.slide+xml"/>
  <Override PartName="/ppt/notesSlides/notesSlide3.xml" ContentType="application/vnd.openxmlformats-officedocument.presentationml.notesSlide+xml"/>
  <Override PartName="/ppt/notesSlides/notesSlide10.xml" ContentType="application/vnd.openxmlformats-officedocument.presentationml.notesSlide+xml"/>
  <Override PartName="/ppt/slides/slide8.xml" ContentType="application/vnd.openxmlformats-officedocument.presentationml.slide+xml"/>
  <Override PartName="/ppt/charts/chart3.xml" ContentType="application/vnd.openxmlformats-officedocument.drawingml.chart+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notesSlides/notesSlide8.xml" ContentType="application/vnd.openxmlformats-officedocument.presentationml.notesSlide+xml"/>
  <Override PartName="/ppt/slideLayouts/slideLayout10.xml" ContentType="application/vnd.openxmlformats-officedocument.presentationml.slideLayout+xml"/>
  <Override PartName="/ppt/slides/slide4.xml" ContentType="application/vnd.openxmlformats-officedocument.presentationml.slide+xml"/>
  <Default Extension="wmf" ContentType="image/x-wmf"/>
  <Override PartName="/ppt/notesSlides/notesSlide11.xml" ContentType="application/vnd.openxmlformats-officedocument.presentationml.notesSlide+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viewProps.xml" ContentType="application/vnd.openxmlformats-officedocument.presentationml.viewProps+xml"/>
  <Default Extension="bin" ContentType="application/vnd.openxmlformats-officedocument.presentationml.printerSettings"/>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20"/>
  </p:notesMasterIdLst>
  <p:sldIdLst>
    <p:sldId id="257" r:id="rId2"/>
    <p:sldId id="256" r:id="rId3"/>
    <p:sldId id="258" r:id="rId4"/>
    <p:sldId id="267" r:id="rId5"/>
    <p:sldId id="259" r:id="rId6"/>
    <p:sldId id="261" r:id="rId7"/>
    <p:sldId id="260" r:id="rId8"/>
    <p:sldId id="262" r:id="rId9"/>
    <p:sldId id="269" r:id="rId10"/>
    <p:sldId id="274" r:id="rId11"/>
    <p:sldId id="275" r:id="rId12"/>
    <p:sldId id="265" r:id="rId13"/>
    <p:sldId id="264" r:id="rId14"/>
    <p:sldId id="266" r:id="rId15"/>
    <p:sldId id="270" r:id="rId16"/>
    <p:sldId id="271" r:id="rId17"/>
    <p:sldId id="277" r:id="rId18"/>
    <p:sldId id="276"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800000"/>
    <a:srgbClr val="336633"/>
    <a:srgbClr val="008080"/>
    <a:srgbClr val="008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78210" autoAdjust="0"/>
  </p:normalViewPr>
  <p:slideViewPr>
    <p:cSldViewPr snapToGrid="0" snapToObjects="1">
      <p:cViewPr varScale="1">
        <p:scale>
          <a:sx n="114" d="100"/>
          <a:sy n="114" d="100"/>
        </p:scale>
        <p:origin x="-2192" y="-11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notesMaster" Target="notesMasters/notesMaster1.xml"/><Relationship Id="rId21" Type="http://schemas.openxmlformats.org/officeDocument/2006/relationships/printerSettings" Target="printerSettings/printerSettings1.bin"/><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doug:Work_Current:Clients:Current%20Projects:Juno:Documents%20Created:Modules:origins%20lesson:Lesson:cosmic_composition_20110711.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doug:Work_Current:Clients:Current%20Projects:Juno:Documents%20Created:Modules:origins%20lesson:Lesson:cosmic_composition_20110711.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doug:Work_Current:Clients:Current%20Projects:Juno:Documents%20Created:Modules:origins%20lesson:Lesson:cosmic_composition_2011071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18"/>
  <c:chart>
    <c:title>
      <c:tx>
        <c:rich>
          <a:bodyPr/>
          <a:lstStyle/>
          <a:p>
            <a:pPr>
              <a:defRPr/>
            </a:pPr>
            <a:r>
              <a:rPr lang="en-US"/>
              <a:t>Atoms Per Million Hydrogen Atoms</a:t>
            </a:r>
          </a:p>
        </c:rich>
      </c:tx>
      <c:layout/>
    </c:title>
    <c:plotArea>
      <c:layout/>
      <c:pieChart>
        <c:varyColors val="1"/>
        <c:ser>
          <c:idx val="0"/>
          <c:order val="0"/>
          <c:dPt>
            <c:idx val="2"/>
            <c:spPr>
              <a:solidFill>
                <a:srgbClr val="000000"/>
              </a:solidFill>
            </c:spPr>
          </c:dPt>
          <c:dLbls>
            <c:dLbl>
              <c:idx val="1"/>
              <c:layout>
                <c:manualLayout>
                  <c:x val="0.0586517935258093"/>
                  <c:y val="0.179233377077865"/>
                </c:manualLayout>
              </c:layout>
              <c:showVal val="1"/>
            </c:dLbl>
            <c:dLbl>
              <c:idx val="2"/>
              <c:layout>
                <c:manualLayout>
                  <c:x val="0.119018482064742"/>
                  <c:y val="0.0235611694371537"/>
                </c:manualLayout>
              </c:layout>
              <c:showVal val="1"/>
            </c:dLbl>
            <c:showVal val="1"/>
            <c:showLeaderLines val="1"/>
          </c:dLbls>
          <c:cat>
            <c:strRef>
              <c:f>Sheet1!$L$4:$L$6</c:f>
              <c:strCache>
                <c:ptCount val="3"/>
                <c:pt idx="0">
                  <c:v>Hydrogen</c:v>
                </c:pt>
                <c:pt idx="1">
                  <c:v>Helium</c:v>
                </c:pt>
                <c:pt idx="2">
                  <c:v>Other</c:v>
                </c:pt>
              </c:strCache>
            </c:strRef>
          </c:cat>
          <c:val>
            <c:numRef>
              <c:f>Sheet1!$M$4:$M$6</c:f>
              <c:numCache>
                <c:formatCode>#,##0</c:formatCode>
                <c:ptCount val="3"/>
                <c:pt idx="0">
                  <c:v>1.0E6</c:v>
                </c:pt>
                <c:pt idx="1">
                  <c:v>68000.0</c:v>
                </c:pt>
                <c:pt idx="2">
                  <c:v>1426.0</c:v>
                </c:pt>
              </c:numCache>
            </c:numRef>
          </c:val>
        </c:ser>
        <c:firstSliceAng val="0"/>
      </c:pieChart>
    </c:plotArea>
    <c:legend>
      <c:legendPos val="r"/>
      <c:layout>
        <c:manualLayout>
          <c:xMode val="edge"/>
          <c:yMode val="edge"/>
          <c:x val="0.0490097796599847"/>
          <c:y val="0.544227500206198"/>
          <c:w val="0.150759590049601"/>
          <c:h val="0.235787482943747"/>
        </c:manualLayout>
      </c:layout>
    </c:legend>
    <c:plotVisOnly val="1"/>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style val="18"/>
  <c:chart>
    <c:title>
      <c:tx>
        <c:rich>
          <a:bodyPr/>
          <a:lstStyle/>
          <a:p>
            <a:pPr>
              <a:defRPr/>
            </a:pPr>
            <a:r>
              <a:rPr lang="en-US"/>
              <a:t>Atoms Per Million Hydrogen Atoms</a:t>
            </a:r>
          </a:p>
        </c:rich>
      </c:tx>
      <c:layout/>
    </c:title>
    <c:plotArea>
      <c:layout/>
      <c:pieChart>
        <c:varyColors val="1"/>
        <c:ser>
          <c:idx val="0"/>
          <c:order val="0"/>
          <c:spPr>
            <a:ln>
              <a:solidFill>
                <a:schemeClr val="tx1"/>
              </a:solidFill>
            </a:ln>
          </c:spPr>
          <c:explosion val="25"/>
          <c:dPt>
            <c:idx val="0"/>
            <c:spPr>
              <a:solidFill>
                <a:srgbClr val="008080"/>
              </a:solidFill>
              <a:ln>
                <a:solidFill>
                  <a:schemeClr val="tx1"/>
                </a:solidFill>
              </a:ln>
            </c:spPr>
          </c:dPt>
          <c:dPt>
            <c:idx val="1"/>
            <c:spPr>
              <a:solidFill>
                <a:srgbClr val="800040"/>
              </a:solidFill>
              <a:ln>
                <a:solidFill>
                  <a:schemeClr val="tx1"/>
                </a:solidFill>
              </a:ln>
            </c:spPr>
          </c:dPt>
          <c:dPt>
            <c:idx val="6"/>
            <c:spPr>
              <a:solidFill>
                <a:srgbClr val="FFFF00"/>
              </a:solidFill>
              <a:ln>
                <a:solidFill>
                  <a:schemeClr val="tx1"/>
                </a:solidFill>
              </a:ln>
            </c:spPr>
          </c:dPt>
          <c:dPt>
            <c:idx val="7"/>
            <c:spPr>
              <a:solidFill>
                <a:srgbClr val="008000"/>
              </a:solidFill>
              <a:ln>
                <a:solidFill>
                  <a:schemeClr val="tx1"/>
                </a:solidFill>
              </a:ln>
            </c:spPr>
          </c:dPt>
          <c:dLbls>
            <c:showVal val="1"/>
            <c:showLeaderLines val="1"/>
          </c:dLbls>
          <c:cat>
            <c:strRef>
              <c:f>Sheet1!$L$7:$L$14</c:f>
              <c:strCache>
                <c:ptCount val="8"/>
                <c:pt idx="0">
                  <c:v>Oxygen</c:v>
                </c:pt>
                <c:pt idx="1">
                  <c:v>Carbon</c:v>
                </c:pt>
                <c:pt idx="2">
                  <c:v>Neon</c:v>
                </c:pt>
                <c:pt idx="3">
                  <c:v>Nitrogen</c:v>
                </c:pt>
                <c:pt idx="4">
                  <c:v>Magnesium</c:v>
                </c:pt>
                <c:pt idx="5">
                  <c:v>Silicon</c:v>
                </c:pt>
                <c:pt idx="6">
                  <c:v>Iron</c:v>
                </c:pt>
                <c:pt idx="7">
                  <c:v>Sulfur</c:v>
                </c:pt>
              </c:strCache>
            </c:strRef>
          </c:cat>
          <c:val>
            <c:numRef>
              <c:f>Sheet1!$M$7:$M$14</c:f>
              <c:numCache>
                <c:formatCode>General</c:formatCode>
                <c:ptCount val="8"/>
                <c:pt idx="0">
                  <c:v>690.0</c:v>
                </c:pt>
                <c:pt idx="1">
                  <c:v>420.0</c:v>
                </c:pt>
                <c:pt idx="2">
                  <c:v>98.0</c:v>
                </c:pt>
                <c:pt idx="3">
                  <c:v>87.0</c:v>
                </c:pt>
                <c:pt idx="4">
                  <c:v>40.0</c:v>
                </c:pt>
                <c:pt idx="5">
                  <c:v>38.0</c:v>
                </c:pt>
                <c:pt idx="6">
                  <c:v>34.0</c:v>
                </c:pt>
                <c:pt idx="7">
                  <c:v>19.0</c:v>
                </c:pt>
              </c:numCache>
            </c:numRef>
          </c:val>
        </c:ser>
        <c:firstSliceAng val="0"/>
      </c:pieChart>
    </c:plotArea>
    <c:legend>
      <c:legendPos val="r"/>
      <c:layout/>
    </c:legend>
    <c:plotVisOnly val="1"/>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style val="18"/>
  <c:chart>
    <c:title>
      <c:tx>
        <c:rich>
          <a:bodyPr/>
          <a:lstStyle/>
          <a:p>
            <a:pPr>
              <a:defRPr/>
            </a:pPr>
            <a:r>
              <a:rPr lang="en-US"/>
              <a:t> Atoms of Hydrogen per  1 Atom of Common Elements</a:t>
            </a:r>
          </a:p>
        </c:rich>
      </c:tx>
      <c:layout/>
    </c:title>
    <c:view3D>
      <c:perspective val="30"/>
    </c:view3D>
    <c:plotArea>
      <c:layout/>
      <c:bar3DChart>
        <c:barDir val="col"/>
        <c:grouping val="clustered"/>
        <c:ser>
          <c:idx val="0"/>
          <c:order val="0"/>
          <c:tx>
            <c:strRef>
              <c:f>Sheet1!$P$5</c:f>
              <c:strCache>
                <c:ptCount val="1"/>
                <c:pt idx="0">
                  <c:v>Helium</c:v>
                </c:pt>
              </c:strCache>
            </c:strRef>
          </c:tx>
          <c:spPr>
            <a:solidFill>
              <a:schemeClr val="accent2">
                <a:lumMod val="40000"/>
                <a:lumOff val="60000"/>
              </a:schemeClr>
            </a:solidFill>
            <a:ln>
              <a:solidFill>
                <a:schemeClr val="tx1"/>
              </a:solidFill>
            </a:ln>
          </c:spPr>
          <c:dLbls>
            <c:dLbl>
              <c:idx val="0"/>
              <c:layout>
                <c:manualLayout>
                  <c:x val="0.00218340611353712"/>
                  <c:y val="-0.0131147540983608"/>
                </c:manualLayout>
              </c:layout>
              <c:showVal val="1"/>
            </c:dLbl>
            <c:showVal val="1"/>
          </c:dLbls>
          <c:val>
            <c:numRef>
              <c:f>Sheet1!$Q$5</c:f>
              <c:numCache>
                <c:formatCode>General</c:formatCode>
                <c:ptCount val="1"/>
                <c:pt idx="0">
                  <c:v>15.0</c:v>
                </c:pt>
              </c:numCache>
            </c:numRef>
          </c:val>
        </c:ser>
        <c:ser>
          <c:idx val="1"/>
          <c:order val="1"/>
          <c:tx>
            <c:strRef>
              <c:f>Sheet1!$P$6</c:f>
              <c:strCache>
                <c:ptCount val="1"/>
                <c:pt idx="0">
                  <c:v>Oxygen</c:v>
                </c:pt>
              </c:strCache>
            </c:strRef>
          </c:tx>
          <c:spPr>
            <a:solidFill>
              <a:srgbClr val="008080"/>
            </a:solidFill>
          </c:spPr>
          <c:dLbls>
            <c:dLbl>
              <c:idx val="0"/>
              <c:layout>
                <c:manualLayout>
                  <c:x val="-0.00218357803527838"/>
                  <c:y val="-2.58164450755131E-7"/>
                </c:manualLayout>
              </c:layout>
              <c:showVal val="1"/>
            </c:dLbl>
            <c:showVal val="1"/>
          </c:dLbls>
          <c:val>
            <c:numRef>
              <c:f>Sheet1!$Q$6</c:f>
              <c:numCache>
                <c:formatCode>0</c:formatCode>
                <c:ptCount val="1"/>
                <c:pt idx="0">
                  <c:v>1449.0</c:v>
                </c:pt>
              </c:numCache>
            </c:numRef>
          </c:val>
        </c:ser>
        <c:ser>
          <c:idx val="2"/>
          <c:order val="2"/>
          <c:tx>
            <c:strRef>
              <c:f>Sheet1!$P$7</c:f>
              <c:strCache>
                <c:ptCount val="1"/>
                <c:pt idx="0">
                  <c:v>Carbon</c:v>
                </c:pt>
              </c:strCache>
            </c:strRef>
          </c:tx>
          <c:spPr>
            <a:solidFill>
              <a:srgbClr val="800040"/>
            </a:solidFill>
          </c:spPr>
          <c:dLbls>
            <c:dLbl>
              <c:idx val="0"/>
              <c:layout>
                <c:manualLayout>
                  <c:x val="0.0109168586459444"/>
                  <c:y val="-0.00655737704918033"/>
                </c:manualLayout>
              </c:layout>
              <c:showVal val="1"/>
            </c:dLbl>
            <c:showVal val="1"/>
          </c:dLbls>
          <c:val>
            <c:numRef>
              <c:f>Sheet1!$Q$7</c:f>
              <c:numCache>
                <c:formatCode>0</c:formatCode>
                <c:ptCount val="1"/>
                <c:pt idx="0">
                  <c:v>2381.0</c:v>
                </c:pt>
              </c:numCache>
            </c:numRef>
          </c:val>
        </c:ser>
        <c:ser>
          <c:idx val="3"/>
          <c:order val="3"/>
          <c:tx>
            <c:strRef>
              <c:f>Sheet1!$P$8</c:f>
              <c:strCache>
                <c:ptCount val="1"/>
                <c:pt idx="0">
                  <c:v>Neon</c:v>
                </c:pt>
              </c:strCache>
            </c:strRef>
          </c:tx>
          <c:spPr>
            <a:solidFill>
              <a:schemeClr val="accent3">
                <a:lumMod val="75000"/>
              </a:schemeClr>
            </a:solidFill>
          </c:spPr>
          <c:dLbls>
            <c:dLbl>
              <c:idx val="0"/>
              <c:layout>
                <c:manualLayout>
                  <c:x val="0.00873362445414847"/>
                  <c:y val="0.036065315606041"/>
                </c:manualLayout>
              </c:layout>
              <c:showVal val="1"/>
            </c:dLbl>
            <c:showVal val="1"/>
          </c:dLbls>
          <c:val>
            <c:numRef>
              <c:f>Sheet1!$Q$8</c:f>
              <c:numCache>
                <c:formatCode>0</c:formatCode>
                <c:ptCount val="1"/>
                <c:pt idx="0">
                  <c:v>10204.0</c:v>
                </c:pt>
              </c:numCache>
            </c:numRef>
          </c:val>
        </c:ser>
        <c:ser>
          <c:idx val="4"/>
          <c:order val="4"/>
          <c:tx>
            <c:strRef>
              <c:f>Sheet1!$P$9</c:f>
              <c:strCache>
                <c:ptCount val="1"/>
                <c:pt idx="0">
                  <c:v>Nitrogen</c:v>
                </c:pt>
              </c:strCache>
            </c:strRef>
          </c:tx>
          <c:spPr>
            <a:solidFill>
              <a:schemeClr val="accent4">
                <a:lumMod val="60000"/>
                <a:lumOff val="40000"/>
              </a:schemeClr>
            </a:solidFill>
          </c:spPr>
          <c:dLbls>
            <c:dLbl>
              <c:idx val="0"/>
              <c:layout>
                <c:manualLayout>
                  <c:x val="0.00655004641887013"/>
                  <c:y val="0.0131147540983607"/>
                </c:manualLayout>
              </c:layout>
              <c:showVal val="1"/>
            </c:dLbl>
            <c:showVal val="1"/>
          </c:dLbls>
          <c:val>
            <c:numRef>
              <c:f>Sheet1!$Q$9</c:f>
              <c:numCache>
                <c:formatCode>0</c:formatCode>
                <c:ptCount val="1"/>
                <c:pt idx="0">
                  <c:v>11494.0</c:v>
                </c:pt>
              </c:numCache>
            </c:numRef>
          </c:val>
        </c:ser>
        <c:ser>
          <c:idx val="5"/>
          <c:order val="5"/>
          <c:tx>
            <c:strRef>
              <c:f>Sheet1!$P$10</c:f>
              <c:strCache>
                <c:ptCount val="1"/>
                <c:pt idx="0">
                  <c:v>Magnesium</c:v>
                </c:pt>
              </c:strCache>
            </c:strRef>
          </c:tx>
          <c:spPr>
            <a:solidFill>
              <a:srgbClr val="66CCFF"/>
            </a:solidFill>
          </c:spPr>
          <c:dLbls>
            <c:dLbl>
              <c:idx val="0"/>
              <c:layout>
                <c:manualLayout>
                  <c:x val="0.00655021834061135"/>
                  <c:y val="0.0262295081967212"/>
                </c:manualLayout>
              </c:layout>
              <c:showVal val="1"/>
            </c:dLbl>
            <c:showVal val="1"/>
          </c:dLbls>
          <c:val>
            <c:numRef>
              <c:f>Sheet1!$Q$10</c:f>
              <c:numCache>
                <c:formatCode>0</c:formatCode>
                <c:ptCount val="1"/>
                <c:pt idx="0">
                  <c:v>25000.0</c:v>
                </c:pt>
              </c:numCache>
            </c:numRef>
          </c:val>
        </c:ser>
        <c:ser>
          <c:idx val="6"/>
          <c:order val="6"/>
          <c:tx>
            <c:strRef>
              <c:f>Sheet1!$P$11</c:f>
              <c:strCache>
                <c:ptCount val="1"/>
                <c:pt idx="0">
                  <c:v>Silicon</c:v>
                </c:pt>
              </c:strCache>
            </c:strRef>
          </c:tx>
          <c:spPr>
            <a:solidFill>
              <a:schemeClr val="accent6">
                <a:lumMod val="60000"/>
                <a:lumOff val="40000"/>
              </a:schemeClr>
            </a:solidFill>
          </c:spPr>
          <c:dLbls>
            <c:dLbl>
              <c:idx val="0"/>
              <c:layout>
                <c:manualLayout>
                  <c:x val="-0.00218357803527834"/>
                  <c:y val="0.00655737704918033"/>
                </c:manualLayout>
              </c:layout>
              <c:showVal val="1"/>
            </c:dLbl>
            <c:showVal val="1"/>
          </c:dLbls>
          <c:val>
            <c:numRef>
              <c:f>Sheet1!$Q$11</c:f>
              <c:numCache>
                <c:formatCode>0</c:formatCode>
                <c:ptCount val="1"/>
                <c:pt idx="0">
                  <c:v>26315.0</c:v>
                </c:pt>
              </c:numCache>
            </c:numRef>
          </c:val>
        </c:ser>
        <c:ser>
          <c:idx val="7"/>
          <c:order val="7"/>
          <c:tx>
            <c:strRef>
              <c:f>Sheet1!$P$12</c:f>
              <c:strCache>
                <c:ptCount val="1"/>
                <c:pt idx="0">
                  <c:v>Iron</c:v>
                </c:pt>
              </c:strCache>
            </c:strRef>
          </c:tx>
          <c:spPr>
            <a:solidFill>
              <a:srgbClr val="FFFF00"/>
            </a:solidFill>
          </c:spPr>
          <c:dLbls>
            <c:dLbl>
              <c:idx val="0"/>
              <c:layout>
                <c:manualLayout>
                  <c:x val="0.00873362445414847"/>
                  <c:y val="0.0262295081967212"/>
                </c:manualLayout>
              </c:layout>
              <c:showVal val="1"/>
            </c:dLbl>
            <c:showVal val="1"/>
          </c:dLbls>
          <c:val>
            <c:numRef>
              <c:f>Sheet1!$Q$12</c:f>
              <c:numCache>
                <c:formatCode>0</c:formatCode>
                <c:ptCount val="1"/>
                <c:pt idx="0">
                  <c:v>29412.0</c:v>
                </c:pt>
              </c:numCache>
            </c:numRef>
          </c:val>
        </c:ser>
        <c:ser>
          <c:idx val="8"/>
          <c:order val="8"/>
          <c:tx>
            <c:strRef>
              <c:f>Sheet1!$P$13</c:f>
              <c:strCache>
                <c:ptCount val="1"/>
                <c:pt idx="0">
                  <c:v>Sulfur</c:v>
                </c:pt>
              </c:strCache>
            </c:strRef>
          </c:tx>
          <c:spPr>
            <a:solidFill>
              <a:srgbClr val="008000"/>
            </a:solidFill>
          </c:spPr>
          <c:dLbls>
            <c:dLbl>
              <c:idx val="0"/>
              <c:layout>
                <c:manualLayout>
                  <c:x val="0.0109170305676856"/>
                  <c:y val="0.0721311475409836"/>
                </c:manualLayout>
              </c:layout>
              <c:showVal val="1"/>
            </c:dLbl>
            <c:showVal val="1"/>
          </c:dLbls>
          <c:val>
            <c:numRef>
              <c:f>Sheet1!$Q$13</c:f>
              <c:numCache>
                <c:formatCode>0</c:formatCode>
                <c:ptCount val="1"/>
                <c:pt idx="0">
                  <c:v>52632.0</c:v>
                </c:pt>
              </c:numCache>
            </c:numRef>
          </c:val>
        </c:ser>
        <c:dLbls>
          <c:showVal val="1"/>
        </c:dLbls>
        <c:gapWidth val="100"/>
        <c:shape val="box"/>
        <c:axId val="461040904"/>
        <c:axId val="450526888"/>
        <c:axId val="0"/>
      </c:bar3DChart>
      <c:catAx>
        <c:axId val="461040904"/>
        <c:scaling>
          <c:orientation val="minMax"/>
        </c:scaling>
        <c:delete val="1"/>
        <c:axPos val="b"/>
        <c:title>
          <c:tx>
            <c:rich>
              <a:bodyPr/>
              <a:lstStyle/>
              <a:p>
                <a:pPr>
                  <a:defRPr/>
                </a:pPr>
                <a:r>
                  <a:rPr lang="en-US"/>
                  <a:t>Common Elemnts</a:t>
                </a:r>
              </a:p>
            </c:rich>
          </c:tx>
          <c:layout/>
        </c:title>
        <c:tickLblPos val="nextTo"/>
        <c:crossAx val="450526888"/>
        <c:crosses val="autoZero"/>
        <c:auto val="1"/>
        <c:lblAlgn val="ctr"/>
        <c:lblOffset val="100"/>
      </c:catAx>
      <c:valAx>
        <c:axId val="450526888"/>
        <c:scaling>
          <c:orientation val="minMax"/>
        </c:scaling>
        <c:axPos val="l"/>
        <c:majorGridlines/>
        <c:title>
          <c:tx>
            <c:rich>
              <a:bodyPr/>
              <a:lstStyle/>
              <a:p>
                <a:pPr>
                  <a:defRPr/>
                </a:pPr>
                <a:r>
                  <a:rPr lang="en-US"/>
                  <a:t>Atoms of Hydrogen</a:t>
                </a:r>
              </a:p>
            </c:rich>
          </c:tx>
          <c:layout/>
        </c:title>
        <c:numFmt formatCode="General" sourceLinked="1"/>
        <c:tickLblPos val="nextTo"/>
        <c:crossAx val="461040904"/>
        <c:crosses val="autoZero"/>
        <c:crossBetween val="between"/>
      </c:valAx>
    </c:plotArea>
    <c:legend>
      <c:legendPos val="r"/>
      <c:layout/>
    </c:legend>
    <c:plotVisOnly val="1"/>
  </c:chart>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C91EAE5-8802-3144-A64F-4327F622B404}" type="datetimeFigureOut">
              <a:rPr lang="en-US" smtClean="0"/>
              <a:pPr/>
              <a:t>8/6/11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4384ACC-7C8E-1C4E-A2C5-5258D9B82C4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4384ACC-7C8E-1C4E-A2C5-5258D9B82C4A}"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4384ACC-7C8E-1C4E-A2C5-5258D9B82C4A}" type="slidenum">
              <a:rPr lang="en-US" smtClean="0"/>
              <a:pPr/>
              <a:t>14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a:t>
            </a:r>
            <a:r>
              <a:rPr lang="en-US" baseline="0" dirty="0" smtClean="0"/>
              <a:t> Notice</a:t>
            </a:r>
          </a:p>
          <a:p>
            <a:r>
              <a:rPr lang="en-US" baseline="0" dirty="0" smtClean="0"/>
              <a:t>The composition of Jupiter more closely represents the composition of the Universe and stars. </a:t>
            </a:r>
            <a:r>
              <a:rPr lang="en-US" dirty="0" smtClean="0"/>
              <a:t>Juno’s principal goal is to understand the origin and evolution of Jupiter. Underneath its dense cloud cover, Jupiter safeguards secrets to the fundamental processes and conditions that governed our solar system during its formation. As our primary example of a giant planet, Jupiter can also provide critical knowledge for understanding the planetary systems being discovered around other stars. </a:t>
            </a:r>
            <a:endParaRPr lang="en-US" dirty="0"/>
          </a:p>
        </p:txBody>
      </p:sp>
      <p:sp>
        <p:nvSpPr>
          <p:cNvPr id="4" name="Slide Number Placeholder 3"/>
          <p:cNvSpPr>
            <a:spLocks noGrp="1"/>
          </p:cNvSpPr>
          <p:nvPr>
            <p:ph type="sldNum" sz="quarter" idx="10"/>
          </p:nvPr>
        </p:nvSpPr>
        <p:spPr/>
        <p:txBody>
          <a:bodyPr/>
          <a:lstStyle/>
          <a:p>
            <a:fld id="{94384ACC-7C8E-1C4E-A2C5-5258D9B82C4A}" type="slidenum">
              <a:rPr lang="en-US" smtClean="0"/>
              <a:pPr/>
              <a:t>15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About these Images</a:t>
            </a:r>
          </a:p>
          <a:p>
            <a:r>
              <a:rPr lang="en-US" dirty="0" smtClean="0"/>
              <a:t>These</a:t>
            </a:r>
            <a:r>
              <a:rPr lang="en-US" baseline="0" dirty="0" smtClean="0"/>
              <a:t> are several images of nebulae, interstellar gas clouds, taken by the Hubble Space Telescope.  A nebula provides the materials and events that lead to star formation and in some cases the formation of planets around stars.</a:t>
            </a:r>
          </a:p>
          <a:p>
            <a:endParaRPr lang="en-US" baseline="0" dirty="0" smtClean="0"/>
          </a:p>
          <a:p>
            <a:r>
              <a:rPr lang="en-US" baseline="0" dirty="0" smtClean="0"/>
              <a:t>To Notice</a:t>
            </a:r>
          </a:p>
          <a:p>
            <a:pPr>
              <a:buFont typeface="Arial"/>
              <a:buChar char="•"/>
            </a:pPr>
            <a:r>
              <a:rPr lang="en-US" baseline="0" dirty="0" smtClean="0"/>
              <a:t>These images show massive clouds of gas and dust.</a:t>
            </a:r>
          </a:p>
          <a:p>
            <a:pPr>
              <a:buFont typeface="Arial"/>
              <a:buChar char="•"/>
            </a:pPr>
            <a:r>
              <a:rPr lang="en-US" baseline="0" dirty="0" smtClean="0"/>
              <a:t>The bright spots in the clouds represent stars</a:t>
            </a:r>
          </a:p>
          <a:p>
            <a:pPr>
              <a:buFont typeface="Arial"/>
              <a:buChar char="•"/>
            </a:pPr>
            <a:r>
              <a:rPr lang="en-US" baseline="0" dirty="0" smtClean="0"/>
              <a:t>Portions of these nebulae collapse to form stars and in some cases planets form around the stars.</a:t>
            </a:r>
          </a:p>
          <a:p>
            <a:endParaRPr lang="en-US" baseline="0" dirty="0" smtClean="0"/>
          </a:p>
          <a:p>
            <a:endParaRPr lang="en-US" baseline="0" dirty="0" smtClean="0"/>
          </a:p>
          <a:p>
            <a:r>
              <a:rPr lang="en-US" baseline="0" dirty="0" smtClean="0"/>
              <a:t>Image A</a:t>
            </a:r>
          </a:p>
          <a:p>
            <a:r>
              <a:rPr lang="en-US" baseline="0" dirty="0" smtClean="0"/>
              <a:t>Object: Gas Pillars in the Eagle Nebula</a:t>
            </a:r>
          </a:p>
          <a:p>
            <a:r>
              <a:rPr lang="en-US" baseline="0" dirty="0" smtClean="0"/>
              <a:t>Source of Image:  Hubblesite.org</a:t>
            </a:r>
          </a:p>
          <a:p>
            <a:r>
              <a:rPr lang="en-US" baseline="0" dirty="0" smtClean="0"/>
              <a:t>Edited Excerpt from Caption Released with Image</a:t>
            </a:r>
          </a:p>
          <a:p>
            <a:r>
              <a:rPr lang="en-US" dirty="0" smtClean="0"/>
              <a:t>These eerie, dark pillar-like structures are actually columns of cool interstellar hydrogen gas and dust that are also incubators for new stars. The pillars protrude from the interior wall of a dark molecular cloud like stalagmites from the floor of a cavern. They are part of the "Eagle Nebula" (also called M16 — the 16th object in Charles </a:t>
            </a:r>
            <a:r>
              <a:rPr lang="en-US" dirty="0" err="1" smtClean="0"/>
              <a:t>Messier's</a:t>
            </a:r>
            <a:r>
              <a:rPr lang="en-US" dirty="0" smtClean="0"/>
              <a:t> 18th century catalog of "fuzzy" objects that aren't comets), a nearby star-forming region 6,500 light-years away in the constellation </a:t>
            </a:r>
            <a:r>
              <a:rPr lang="en-US" dirty="0" err="1" smtClean="0"/>
              <a:t>Serpens</a:t>
            </a:r>
            <a:r>
              <a:rPr lang="en-US" dirty="0" smtClean="0"/>
              <a:t>.</a:t>
            </a:r>
            <a:endParaRPr lang="en-US" baseline="0" dirty="0" smtClean="0"/>
          </a:p>
          <a:p>
            <a:endParaRPr lang="en-US" dirty="0" smtClean="0"/>
          </a:p>
          <a:p>
            <a:endParaRPr lang="en-US" dirty="0" smtClean="0"/>
          </a:p>
          <a:p>
            <a:r>
              <a:rPr lang="en-US" dirty="0" smtClean="0"/>
              <a:t>Image B</a:t>
            </a:r>
          </a:p>
          <a:p>
            <a:r>
              <a:rPr lang="en-US" baseline="0" dirty="0" smtClean="0"/>
              <a:t>Source of Image: Astronomy Picture of the Day</a:t>
            </a:r>
          </a:p>
          <a:p>
            <a:r>
              <a:rPr lang="en-US" baseline="0" dirty="0" smtClean="0"/>
              <a:t>Edited Excerpt from the Caption Released with Image</a:t>
            </a:r>
          </a:p>
          <a:p>
            <a:r>
              <a:rPr lang="en-US" sz="1200" kern="1200" dirty="0" smtClean="0">
                <a:solidFill>
                  <a:schemeClr val="tx1"/>
                </a:solidFill>
                <a:latin typeface="+mn-lt"/>
                <a:ea typeface="+mn-ea"/>
                <a:cs typeface="+mn-cs"/>
              </a:rPr>
              <a:t>The Orion Nebula, also known as M42, the nebula's glowing gas surrounds hot young stars at the edge of an immense interstellar molecular cloud only 1,500 light-years away. The </a:t>
            </a:r>
            <a:r>
              <a:rPr lang="en-US" sz="1200" u="none" strike="noStrike" kern="1200" dirty="0" smtClean="0">
                <a:solidFill>
                  <a:schemeClr val="tx1"/>
                </a:solidFill>
                <a:latin typeface="+mn-lt"/>
                <a:ea typeface="+mn-ea"/>
                <a:cs typeface="+mn-cs"/>
              </a:rPr>
              <a:t>Orion</a:t>
            </a:r>
            <a:r>
              <a:rPr lang="en-US" sz="1200" u="none" strike="noStrike" kern="1200" baseline="0" dirty="0" smtClean="0">
                <a:solidFill>
                  <a:schemeClr val="tx1"/>
                </a:solidFill>
                <a:latin typeface="+mn-lt"/>
                <a:ea typeface="+mn-ea"/>
                <a:cs typeface="+mn-cs"/>
              </a:rPr>
              <a:t> Nebula offers </a:t>
            </a:r>
            <a:r>
              <a:rPr lang="en-US" sz="1200" kern="1200" dirty="0" smtClean="0">
                <a:solidFill>
                  <a:schemeClr val="tx1"/>
                </a:solidFill>
                <a:latin typeface="+mn-lt"/>
                <a:ea typeface="+mn-ea"/>
                <a:cs typeface="+mn-cs"/>
              </a:rPr>
              <a:t>one of the best opportunities to study how stars are born partly because it is the nearest large </a:t>
            </a:r>
            <a:r>
              <a:rPr lang="en-US" sz="1200" u="none" strike="noStrike" kern="1200" dirty="0" smtClean="0">
                <a:solidFill>
                  <a:schemeClr val="tx1"/>
                </a:solidFill>
                <a:latin typeface="+mn-lt"/>
                <a:ea typeface="+mn-ea"/>
                <a:cs typeface="+mn-cs"/>
              </a:rPr>
              <a:t>star-forming region</a:t>
            </a:r>
            <a:r>
              <a:rPr lang="en-US" sz="1200" kern="1200" dirty="0" smtClean="0">
                <a:solidFill>
                  <a:schemeClr val="tx1"/>
                </a:solidFill>
                <a:latin typeface="+mn-lt"/>
                <a:ea typeface="+mn-ea"/>
                <a:cs typeface="+mn-cs"/>
              </a:rPr>
              <a:t>, but also because the nebula's </a:t>
            </a:r>
            <a:r>
              <a:rPr lang="en-US" sz="1200" u="none" strike="noStrike" kern="1200" dirty="0" smtClean="0">
                <a:solidFill>
                  <a:schemeClr val="tx1"/>
                </a:solidFill>
                <a:latin typeface="+mn-lt"/>
                <a:ea typeface="+mn-ea"/>
                <a:cs typeface="+mn-cs"/>
              </a:rPr>
              <a:t>energetic stars have blown away </a:t>
            </a:r>
            <a:r>
              <a:rPr lang="en-US" sz="1200" kern="1200" dirty="0" smtClean="0">
                <a:solidFill>
                  <a:schemeClr val="tx1"/>
                </a:solidFill>
                <a:latin typeface="+mn-lt"/>
                <a:ea typeface="+mn-ea"/>
                <a:cs typeface="+mn-cs"/>
              </a:rPr>
              <a:t>obscuring gas and dust clouds that would otherwise block </a:t>
            </a:r>
            <a:r>
              <a:rPr lang="en-US" sz="1200" u="none" strike="noStrike" kern="1200" dirty="0" smtClean="0">
                <a:solidFill>
                  <a:schemeClr val="tx1"/>
                </a:solidFill>
                <a:latin typeface="+mn-lt"/>
                <a:ea typeface="+mn-ea"/>
                <a:cs typeface="+mn-cs"/>
              </a:rPr>
              <a:t>our</a:t>
            </a:r>
            <a:r>
              <a:rPr lang="en-US" sz="1200" u="none" strike="noStrike" kern="1200" baseline="0" dirty="0" smtClean="0">
                <a:solidFill>
                  <a:schemeClr val="tx1"/>
                </a:solidFill>
                <a:latin typeface="+mn-lt"/>
                <a:ea typeface="+mn-ea"/>
                <a:cs typeface="+mn-cs"/>
              </a:rPr>
              <a:t> view</a:t>
            </a:r>
            <a:r>
              <a:rPr lang="en-US" sz="1200" kern="1200" dirty="0" smtClean="0">
                <a:solidFill>
                  <a:schemeClr val="tx1"/>
                </a:solidFill>
                <a:latin typeface="+mn-lt"/>
                <a:ea typeface="+mn-ea"/>
                <a:cs typeface="+mn-cs"/>
              </a:rPr>
              <a:t>- providing an intimate look at a range of ongoing stages of star birth and evolution.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Image C</a:t>
            </a:r>
          </a:p>
          <a:p>
            <a:r>
              <a:rPr lang="en-US" sz="1200" kern="1200" dirty="0" smtClean="0">
                <a:solidFill>
                  <a:schemeClr val="tx1"/>
                </a:solidFill>
                <a:latin typeface="+mn-lt"/>
                <a:ea typeface="+mn-ea"/>
                <a:cs typeface="+mn-cs"/>
              </a:rPr>
              <a:t>Object: The Tarantula Nebula</a:t>
            </a:r>
          </a:p>
          <a:p>
            <a:r>
              <a:rPr lang="en-US" sz="1200" kern="1200" dirty="0" smtClean="0">
                <a:solidFill>
                  <a:schemeClr val="tx1"/>
                </a:solidFill>
                <a:latin typeface="+mn-lt"/>
                <a:ea typeface="+mn-ea"/>
                <a:cs typeface="+mn-cs"/>
              </a:rPr>
              <a:t>Source of Image: Astronomy</a:t>
            </a:r>
            <a:r>
              <a:rPr lang="en-US" sz="1200" kern="1200" baseline="0" dirty="0" smtClean="0">
                <a:solidFill>
                  <a:schemeClr val="tx1"/>
                </a:solidFill>
                <a:latin typeface="+mn-lt"/>
                <a:ea typeface="+mn-ea"/>
                <a:cs typeface="+mn-cs"/>
              </a:rPr>
              <a:t> Picture of the Day</a:t>
            </a:r>
            <a:endParaRPr lang="en-US" sz="1200" kern="120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Edited Excerpt from the Caption Released with Image</a:t>
            </a:r>
          </a:p>
          <a:p>
            <a:r>
              <a:rPr lang="en-US" dirty="0" smtClean="0"/>
              <a:t>It is the largest and most complex star forming region in the entire galactic neighborhood. Located in the Large </a:t>
            </a:r>
            <a:r>
              <a:rPr lang="en-US" dirty="0" err="1" smtClean="0"/>
              <a:t>Magellanic</a:t>
            </a:r>
            <a:r>
              <a:rPr lang="en-US" baseline="0" dirty="0" smtClean="0"/>
              <a:t> Cloud </a:t>
            </a:r>
            <a:r>
              <a:rPr lang="en-US" dirty="0" smtClean="0"/>
              <a:t>a small satellite galaxy orbiting our Milky Way galaxy, the region’s spidery appearance is responsible for its popular name, the Tarantula</a:t>
            </a:r>
            <a:r>
              <a:rPr lang="en-US" baseline="0" dirty="0" smtClean="0"/>
              <a:t> nebula</a:t>
            </a:r>
            <a:r>
              <a:rPr lang="en-US" dirty="0" smtClean="0"/>
              <a:t>.   </a:t>
            </a:r>
            <a:endParaRPr lang="en-US" dirty="0"/>
          </a:p>
        </p:txBody>
      </p:sp>
      <p:sp>
        <p:nvSpPr>
          <p:cNvPr id="4" name="Slide Number Placeholder 3"/>
          <p:cNvSpPr>
            <a:spLocks noGrp="1"/>
          </p:cNvSpPr>
          <p:nvPr>
            <p:ph type="sldNum" sz="quarter" idx="10"/>
          </p:nvPr>
        </p:nvSpPr>
        <p:spPr/>
        <p:txBody>
          <a:bodyPr/>
          <a:lstStyle/>
          <a:p>
            <a:fld id="{94384ACC-7C8E-1C4E-A2C5-5258D9B82C4A}"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94384ACC-7C8E-1C4E-A2C5-5258D9B82C4A}"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Pause</a:t>
            </a:r>
            <a:r>
              <a:rPr lang="en-US" baseline="0" dirty="0" smtClean="0"/>
              <a:t> the slide show and play the video, James Webb Space Telescope – Planetary Evolution.</a:t>
            </a:r>
          </a:p>
          <a:p>
            <a:endParaRPr lang="en-US" baseline="0" dirty="0" smtClean="0"/>
          </a:p>
          <a:p>
            <a:r>
              <a:rPr lang="en-US" baseline="0" dirty="0" smtClean="0"/>
              <a:t>Source: NASA, Portal to the Universe.  </a:t>
            </a:r>
          </a:p>
          <a:p>
            <a:r>
              <a:rPr lang="en-US" baseline="0" dirty="0" smtClean="0"/>
              <a:t>URL: http://www.portaltotheuniverse.org/podcasts/eps/view/82595/</a:t>
            </a:r>
          </a:p>
          <a:p>
            <a:r>
              <a:rPr lang="en-US" baseline="0" dirty="0" smtClean="0"/>
              <a:t>Run time: 3:20 minutes</a:t>
            </a:r>
          </a:p>
          <a:p>
            <a:endParaRPr lang="en-US" baseline="0" dirty="0" smtClean="0"/>
          </a:p>
        </p:txBody>
      </p:sp>
      <p:sp>
        <p:nvSpPr>
          <p:cNvPr id="4" name="Slide Number Placeholder 3"/>
          <p:cNvSpPr>
            <a:spLocks noGrp="1"/>
          </p:cNvSpPr>
          <p:nvPr>
            <p:ph type="sldNum" sz="quarter" idx="10"/>
          </p:nvPr>
        </p:nvSpPr>
        <p:spPr/>
        <p:txBody>
          <a:bodyPr/>
          <a:lstStyle/>
          <a:p>
            <a:fld id="{94384ACC-7C8E-1C4E-A2C5-5258D9B82C4A}"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a:t>
            </a:r>
            <a:r>
              <a:rPr lang="en-US" baseline="0" dirty="0" smtClean="0"/>
              <a:t> Images NOT to scale</a:t>
            </a:r>
          </a:p>
          <a:p>
            <a:endParaRPr lang="en-US" baseline="0" dirty="0" smtClean="0"/>
          </a:p>
          <a:p>
            <a:r>
              <a:rPr lang="en-US" baseline="0" dirty="0" smtClean="0"/>
              <a:t>All images from, Astronomy Picture of the Day </a:t>
            </a:r>
            <a:r>
              <a:rPr lang="en-US" baseline="0" dirty="0" err="1" smtClean="0"/>
              <a:t>webiste</a:t>
            </a:r>
            <a:endParaRPr lang="en-US" dirty="0"/>
          </a:p>
        </p:txBody>
      </p:sp>
      <p:sp>
        <p:nvSpPr>
          <p:cNvPr id="4" name="Slide Number Placeholder 3"/>
          <p:cNvSpPr>
            <a:spLocks noGrp="1"/>
          </p:cNvSpPr>
          <p:nvPr>
            <p:ph type="sldNum" sz="quarter" idx="10"/>
          </p:nvPr>
        </p:nvSpPr>
        <p:spPr/>
        <p:txBody>
          <a:bodyPr/>
          <a:lstStyle/>
          <a:p>
            <a:fld id="{94384ACC-7C8E-1C4E-A2C5-5258D9B82C4A}" type="slidenum">
              <a:rPr lang="en-US" smtClean="0"/>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 = Hydrogen</a:t>
            </a:r>
          </a:p>
          <a:p>
            <a:r>
              <a:rPr lang="en-US" dirty="0" smtClean="0"/>
              <a:t>He = Helium</a:t>
            </a:r>
          </a:p>
          <a:p>
            <a:r>
              <a:rPr lang="en-US" dirty="0" smtClean="0"/>
              <a:t>C</a:t>
            </a:r>
            <a:r>
              <a:rPr lang="en-US" baseline="0" dirty="0" smtClean="0"/>
              <a:t> = Carbon</a:t>
            </a:r>
          </a:p>
          <a:p>
            <a:r>
              <a:rPr lang="en-US" baseline="0" dirty="0" smtClean="0"/>
              <a:t>N = Nitrogen</a:t>
            </a:r>
          </a:p>
          <a:p>
            <a:pPr>
              <a:buFontTx/>
              <a:buNone/>
            </a:pPr>
            <a:r>
              <a:rPr lang="en-US" baseline="0" dirty="0" smtClean="0"/>
              <a:t>O= Oxygen</a:t>
            </a:r>
          </a:p>
          <a:p>
            <a:pPr>
              <a:buFontTx/>
              <a:buNone/>
            </a:pPr>
            <a:r>
              <a:rPr lang="en-US" dirty="0" smtClean="0"/>
              <a:t>Ne = Neon</a:t>
            </a:r>
          </a:p>
          <a:p>
            <a:pPr>
              <a:buFontTx/>
              <a:buNone/>
            </a:pPr>
            <a:r>
              <a:rPr lang="en-US" dirty="0" smtClean="0"/>
              <a:t>Mg = Magnesium</a:t>
            </a:r>
          </a:p>
          <a:p>
            <a:pPr>
              <a:buFontTx/>
              <a:buNone/>
            </a:pPr>
            <a:r>
              <a:rPr lang="en-US" dirty="0" smtClean="0"/>
              <a:t>Si =Silicon</a:t>
            </a:r>
          </a:p>
          <a:p>
            <a:pPr>
              <a:buFontTx/>
              <a:buNone/>
            </a:pPr>
            <a:r>
              <a:rPr lang="en-US" dirty="0" smtClean="0"/>
              <a:t>S = Sulfur</a:t>
            </a:r>
          </a:p>
          <a:p>
            <a:pPr>
              <a:buFontTx/>
              <a:buNone/>
            </a:pPr>
            <a:r>
              <a:rPr lang="en-US" dirty="0" smtClean="0"/>
              <a:t>Fe = Iron</a:t>
            </a:r>
            <a:endParaRPr lang="en-US" dirty="0"/>
          </a:p>
        </p:txBody>
      </p:sp>
      <p:sp>
        <p:nvSpPr>
          <p:cNvPr id="4" name="Slide Number Placeholder 3"/>
          <p:cNvSpPr>
            <a:spLocks noGrp="1"/>
          </p:cNvSpPr>
          <p:nvPr>
            <p:ph type="sldNum" sz="quarter" idx="10"/>
          </p:nvPr>
        </p:nvSpPr>
        <p:spPr/>
        <p:txBody>
          <a:bodyPr/>
          <a:lstStyle/>
          <a:p>
            <a:fld id="{94384ACC-7C8E-1C4E-A2C5-5258D9B82C4A}" type="slidenum">
              <a:rPr lang="en-US" smtClean="0"/>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 = Hydrogen</a:t>
            </a:r>
          </a:p>
          <a:p>
            <a:r>
              <a:rPr lang="en-US" dirty="0" smtClean="0"/>
              <a:t>He = Helium</a:t>
            </a:r>
          </a:p>
          <a:p>
            <a:r>
              <a:rPr lang="en-US" dirty="0" smtClean="0"/>
              <a:t>C</a:t>
            </a:r>
            <a:r>
              <a:rPr lang="en-US" baseline="0" dirty="0" smtClean="0"/>
              <a:t> = Carbon</a:t>
            </a:r>
          </a:p>
          <a:p>
            <a:r>
              <a:rPr lang="en-US" baseline="0" dirty="0" smtClean="0"/>
              <a:t>N = Nitrogen</a:t>
            </a:r>
          </a:p>
          <a:p>
            <a:pPr>
              <a:buFontTx/>
              <a:buNone/>
            </a:pPr>
            <a:r>
              <a:rPr lang="en-US" baseline="0" dirty="0" smtClean="0"/>
              <a:t>O= Oxygen</a:t>
            </a:r>
          </a:p>
          <a:p>
            <a:pPr>
              <a:buFontTx/>
              <a:buNone/>
            </a:pPr>
            <a:r>
              <a:rPr lang="en-US" dirty="0" smtClean="0"/>
              <a:t>Ne = Neon</a:t>
            </a:r>
          </a:p>
          <a:p>
            <a:pPr>
              <a:buFontTx/>
              <a:buNone/>
            </a:pPr>
            <a:r>
              <a:rPr lang="en-US" dirty="0" smtClean="0"/>
              <a:t>Mg = Magnesium</a:t>
            </a:r>
          </a:p>
          <a:p>
            <a:pPr>
              <a:buFontTx/>
              <a:buNone/>
            </a:pPr>
            <a:r>
              <a:rPr lang="en-US" dirty="0" smtClean="0"/>
              <a:t>Si =Silicon</a:t>
            </a:r>
          </a:p>
          <a:p>
            <a:pPr>
              <a:buFontTx/>
              <a:buNone/>
            </a:pPr>
            <a:r>
              <a:rPr lang="en-US" dirty="0" smtClean="0"/>
              <a:t>S = Sulfur</a:t>
            </a:r>
          </a:p>
          <a:p>
            <a:pPr>
              <a:buFontTx/>
              <a:buNone/>
            </a:pPr>
            <a:r>
              <a:rPr lang="en-US" dirty="0" smtClean="0"/>
              <a:t>Fe = Iron</a:t>
            </a:r>
            <a:endParaRPr lang="en-US" dirty="0"/>
          </a:p>
        </p:txBody>
      </p:sp>
      <p:sp>
        <p:nvSpPr>
          <p:cNvPr id="4" name="Slide Number Placeholder 3"/>
          <p:cNvSpPr>
            <a:spLocks noGrp="1"/>
          </p:cNvSpPr>
          <p:nvPr>
            <p:ph type="sldNum" sz="quarter" idx="10"/>
          </p:nvPr>
        </p:nvSpPr>
        <p:spPr/>
        <p:txBody>
          <a:bodyPr/>
          <a:lstStyle/>
          <a:p>
            <a:fld id="{94384ACC-7C8E-1C4E-A2C5-5258D9B82C4A}" type="slidenum">
              <a:rPr lang="en-US" smtClean="0"/>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4384ACC-7C8E-1C4E-A2C5-5258D9B82C4A}" type="slidenum">
              <a:rPr lang="en-US" smtClean="0"/>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4384ACC-7C8E-1C4E-A2C5-5258D9B82C4A}" type="slidenum">
              <a:rPr lang="en-US" smtClean="0"/>
              <a:pPr/>
              <a:t>13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7200B71-9925-C945-9E8B-D3BE29D0E0C1}" type="datetimeFigureOut">
              <a:rPr lang="en-US" smtClean="0"/>
              <a:pPr/>
              <a:t>8/6/11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AB6268-792C-D74F-B9AE-D66AB5F2ABF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200B71-9925-C945-9E8B-D3BE29D0E0C1}" type="datetimeFigureOut">
              <a:rPr lang="en-US" smtClean="0"/>
              <a:pPr/>
              <a:t>8/6/11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AB6268-792C-D74F-B9AE-D66AB5F2ABF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200B71-9925-C945-9E8B-D3BE29D0E0C1}" type="datetimeFigureOut">
              <a:rPr lang="en-US" smtClean="0"/>
              <a:pPr/>
              <a:t>8/6/11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AB6268-792C-D74F-B9AE-D66AB5F2ABF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200B71-9925-C945-9E8B-D3BE29D0E0C1}" type="datetimeFigureOut">
              <a:rPr lang="en-US" smtClean="0"/>
              <a:pPr/>
              <a:t>8/6/11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AB6268-792C-D74F-B9AE-D66AB5F2ABF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7200B71-9925-C945-9E8B-D3BE29D0E0C1}" type="datetimeFigureOut">
              <a:rPr lang="en-US" smtClean="0"/>
              <a:pPr/>
              <a:t>8/6/11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AB6268-792C-D74F-B9AE-D66AB5F2ABF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7200B71-9925-C945-9E8B-D3BE29D0E0C1}" type="datetimeFigureOut">
              <a:rPr lang="en-US" smtClean="0"/>
              <a:pPr/>
              <a:t>8/6/11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AB6268-792C-D74F-B9AE-D66AB5F2ABF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7200B71-9925-C945-9E8B-D3BE29D0E0C1}" type="datetimeFigureOut">
              <a:rPr lang="en-US" smtClean="0"/>
              <a:pPr/>
              <a:t>8/6/11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AB6268-792C-D74F-B9AE-D66AB5F2ABF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7200B71-9925-C945-9E8B-D3BE29D0E0C1}" type="datetimeFigureOut">
              <a:rPr lang="en-US" smtClean="0"/>
              <a:pPr/>
              <a:t>8/6/11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AB6268-792C-D74F-B9AE-D66AB5F2ABF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200B71-9925-C945-9E8B-D3BE29D0E0C1}" type="datetimeFigureOut">
              <a:rPr lang="en-US" smtClean="0"/>
              <a:pPr/>
              <a:t>8/6/11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AB6268-792C-D74F-B9AE-D66AB5F2ABF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200B71-9925-C945-9E8B-D3BE29D0E0C1}" type="datetimeFigureOut">
              <a:rPr lang="en-US" smtClean="0"/>
              <a:pPr/>
              <a:t>8/6/11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AB6268-792C-D74F-B9AE-D66AB5F2ABF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200B71-9925-C945-9E8B-D3BE29D0E0C1}" type="datetimeFigureOut">
              <a:rPr lang="en-US" smtClean="0"/>
              <a:pPr/>
              <a:t>8/6/11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AB6268-792C-D74F-B9AE-D66AB5F2ABF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200B71-9925-C945-9E8B-D3BE29D0E0C1}" type="datetimeFigureOut">
              <a:rPr lang="en-US" smtClean="0"/>
              <a:pPr/>
              <a:t>8/6/11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AB6268-792C-D74F-B9AE-D66AB5F2ABF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8.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hart" Target="../charts/chart1.xml"/><Relationship Id="rId3" Type="http://schemas.openxmlformats.org/officeDocument/2006/relationships/chart" Target="../charts/char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hart" Target="../charts/chart3.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 Id="rId9" Type="http://schemas.openxmlformats.org/officeDocument/2006/relationships/image" Target="../media/image24.png"/><Relationship Id="rId10" Type="http://schemas.openxmlformats.org/officeDocument/2006/relationships/image" Target="../media/image25.pn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jpeg"/><Relationship Id="rId3"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2.png"/><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8.tiff"/><Relationship Id="rId4" Type="http://schemas.openxmlformats.org/officeDocument/2006/relationships/image" Target="../media/image9.tiff"/><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wmf"/><Relationship Id="rId1" Type="http://schemas.openxmlformats.org/officeDocument/2006/relationships/slideLayout" Target="../slideLayouts/slideLayout6.xml"/><Relationship Id="rId2"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tiff"/></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7.wmf"/><Relationship Id="rId5" Type="http://schemas.openxmlformats.org/officeDocument/2006/relationships/image" Target="../media/image12.wmf"/><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7.wmf"/><Relationship Id="rId5" Type="http://schemas.openxmlformats.org/officeDocument/2006/relationships/image" Target="../media/image12.wmf"/><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Origins of the Solar System and the Astronomer’s Periodic Table</a:t>
            </a:r>
            <a:endParaRPr lang="en-US" dirty="0"/>
          </a:p>
        </p:txBody>
      </p:sp>
      <p:pic>
        <p:nvPicPr>
          <p:cNvPr id="3" name="Picture 2"/>
          <p:cNvPicPr preferRelativeResize="0">
            <a:picLocks noChangeAspect="1"/>
          </p:cNvPicPr>
          <p:nvPr/>
        </p:nvPicPr>
        <p:blipFill>
          <a:blip r:embed="rId3"/>
          <a:stretch>
            <a:fillRect/>
          </a:stretch>
        </p:blipFill>
        <p:spPr>
          <a:xfrm>
            <a:off x="2074" y="2042061"/>
            <a:ext cx="6393089" cy="4815939"/>
          </a:xfrm>
          <a:prstGeom prst="rect">
            <a:avLst/>
          </a:prstGeom>
        </p:spPr>
      </p:pic>
      <p:pic>
        <p:nvPicPr>
          <p:cNvPr id="4" name="Picture 3"/>
          <p:cNvPicPr preferRelativeResize="0">
            <a:picLocks noChangeAspect="1"/>
          </p:cNvPicPr>
          <p:nvPr/>
        </p:nvPicPr>
        <p:blipFill>
          <a:blip r:embed="rId4"/>
          <a:stretch>
            <a:fillRect/>
          </a:stretch>
        </p:blipFill>
        <p:spPr>
          <a:xfrm>
            <a:off x="4778374" y="3365500"/>
            <a:ext cx="4365625" cy="3492500"/>
          </a:xfrm>
          <a:prstGeom prst="rect">
            <a:avLst/>
          </a:prstGeom>
        </p:spPr>
      </p:pic>
      <p:pic>
        <p:nvPicPr>
          <p:cNvPr id="5" name="Picture 4"/>
          <p:cNvPicPr>
            <a:picLocks noChangeAspect="1"/>
          </p:cNvPicPr>
          <p:nvPr/>
        </p:nvPicPr>
        <p:blipFill>
          <a:blip r:embed="rId5"/>
          <a:stretch>
            <a:fillRect/>
          </a:stretch>
        </p:blipFill>
        <p:spPr>
          <a:xfrm rot="19378724">
            <a:off x="3427017" y="4422192"/>
            <a:ext cx="1981200" cy="1752600"/>
          </a:xfrm>
          <a:prstGeom prst="rect">
            <a:avLst/>
          </a:prstGeom>
        </p:spPr>
      </p:pic>
      <p:sp>
        <p:nvSpPr>
          <p:cNvPr id="6" name="TextBox 5"/>
          <p:cNvSpPr txBox="1"/>
          <p:nvPr/>
        </p:nvSpPr>
        <p:spPr>
          <a:xfrm>
            <a:off x="4778373" y="2042060"/>
            <a:ext cx="4365627" cy="1371600"/>
          </a:xfrm>
          <a:prstGeom prst="rect">
            <a:avLst/>
          </a:prstGeom>
          <a:solidFill>
            <a:schemeClr val="tx1"/>
          </a:solidFill>
        </p:spPr>
        <p:txBody>
          <a:bodyPr wrap="square" rtlCol="0">
            <a:spAutoFit/>
          </a:bodyPr>
          <a:lstStyle/>
          <a:p>
            <a:r>
              <a:rPr lang="en-US" sz="4000" dirty="0" smtClean="0">
                <a:solidFill>
                  <a:srgbClr val="FFFF00"/>
                </a:solidFill>
              </a:rPr>
              <a:t>How do solar systems form?</a:t>
            </a:r>
            <a:endParaRPr lang="en-US" sz="4000" dirty="0">
              <a:solidFill>
                <a:srgbClr val="FFFF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METALS.tiff"/>
          <p:cNvPicPr preferRelativeResize="0">
            <a:picLocks noChangeAspect="1"/>
          </p:cNvPicPr>
          <p:nvPr/>
        </p:nvPicPr>
        <p:blipFill>
          <a:blip r:embed="rId3"/>
          <a:stretch>
            <a:fillRect/>
          </a:stretch>
        </p:blipFill>
        <p:spPr>
          <a:xfrm>
            <a:off x="457200" y="1173236"/>
            <a:ext cx="8229600" cy="5462442"/>
          </a:xfrm>
          <a:prstGeom prst="rect">
            <a:avLst/>
          </a:prstGeom>
        </p:spPr>
      </p:pic>
      <p:sp>
        <p:nvSpPr>
          <p:cNvPr id="2" name="Title 1"/>
          <p:cNvSpPr>
            <a:spLocks noGrp="1"/>
          </p:cNvSpPr>
          <p:nvPr>
            <p:ph type="title"/>
          </p:nvPr>
        </p:nvSpPr>
        <p:spPr/>
        <p:txBody>
          <a:bodyPr/>
          <a:lstStyle/>
          <a:p>
            <a:r>
              <a:rPr lang="en-US" dirty="0" smtClean="0"/>
              <a:t>The Astronomer's Periodic Table</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6" name="Chart 5"/>
          <p:cNvGraphicFramePr/>
          <p:nvPr/>
        </p:nvGraphicFramePr>
        <p:xfrm>
          <a:off x="304799" y="1580201"/>
          <a:ext cx="4745257" cy="2921949"/>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p:txBody>
          <a:bodyPr>
            <a:normAutofit/>
          </a:bodyPr>
          <a:lstStyle/>
          <a:p>
            <a:r>
              <a:rPr lang="en-US" dirty="0" smtClean="0"/>
              <a:t>Most of the Universe is hydrogen.</a:t>
            </a:r>
            <a:endParaRPr lang="en-US" dirty="0"/>
          </a:p>
        </p:txBody>
      </p:sp>
      <p:sp>
        <p:nvSpPr>
          <p:cNvPr id="7" name="Oval 6"/>
          <p:cNvSpPr/>
          <p:nvPr/>
        </p:nvSpPr>
        <p:spPr>
          <a:xfrm>
            <a:off x="2502204" y="2001349"/>
            <a:ext cx="682625" cy="508721"/>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0" name="Chart 9"/>
          <p:cNvGraphicFramePr/>
          <p:nvPr/>
        </p:nvGraphicFramePr>
        <p:xfrm>
          <a:off x="2623552" y="2762956"/>
          <a:ext cx="5816600" cy="3873500"/>
        </p:xfrm>
        <a:graphic>
          <a:graphicData uri="http://schemas.openxmlformats.org/drawingml/2006/chart">
            <c:chart xmlns:c="http://schemas.openxmlformats.org/drawingml/2006/chart" xmlns:r="http://schemas.openxmlformats.org/officeDocument/2006/relationships" r:id="rId3"/>
          </a:graphicData>
        </a:graphic>
      </p:graphicFrame>
      <p:cxnSp>
        <p:nvCxnSpPr>
          <p:cNvPr id="12" name="Straight Arrow Connector 11"/>
          <p:cNvCxnSpPr/>
          <p:nvPr/>
        </p:nvCxnSpPr>
        <p:spPr>
          <a:xfrm rot="16200000" flipH="1">
            <a:off x="3311140" y="2285797"/>
            <a:ext cx="486634" cy="75558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Most of the universe is hydrogen</a:t>
            </a:r>
            <a:endParaRPr lang="en-US" dirty="0"/>
          </a:p>
        </p:txBody>
      </p:sp>
      <p:graphicFrame>
        <p:nvGraphicFramePr>
          <p:cNvPr id="11" name="Chart 10"/>
          <p:cNvGraphicFramePr/>
          <p:nvPr/>
        </p:nvGraphicFramePr>
        <p:xfrm>
          <a:off x="893407" y="1417637"/>
          <a:ext cx="7357186" cy="48884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4" name="Picture 23"/>
          <p:cNvPicPr preferRelativeResize="0">
            <a:picLocks/>
          </p:cNvPicPr>
          <p:nvPr/>
        </p:nvPicPr>
        <p:blipFill>
          <a:blip r:embed="rId3">
            <a:alphaModFix amt="40000"/>
          </a:blip>
          <a:stretch>
            <a:fillRect/>
          </a:stretch>
        </p:blipFill>
        <p:spPr>
          <a:xfrm>
            <a:off x="0" y="0"/>
            <a:ext cx="9155370" cy="1828800"/>
          </a:xfrm>
          <a:prstGeom prst="rect">
            <a:avLst/>
          </a:prstGeom>
          <a:ln>
            <a:solidFill>
              <a:schemeClr val="tx1"/>
            </a:solidFill>
          </a:ln>
        </p:spPr>
      </p:pic>
      <p:sp>
        <p:nvSpPr>
          <p:cNvPr id="2" name="Title 1"/>
          <p:cNvSpPr>
            <a:spLocks noGrp="1"/>
          </p:cNvSpPr>
          <p:nvPr>
            <p:ph type="title"/>
          </p:nvPr>
        </p:nvSpPr>
        <p:spPr/>
        <p:txBody>
          <a:bodyPr>
            <a:normAutofit fontScale="90000"/>
          </a:bodyPr>
          <a:lstStyle/>
          <a:p>
            <a:r>
              <a:rPr lang="en-US" dirty="0" smtClean="0"/>
              <a:t>The universe contains 1,449 atoms of hydrogen for each atom of oxygen!</a:t>
            </a:r>
            <a:endParaRPr lang="en-US" dirty="0"/>
          </a:p>
        </p:txBody>
      </p:sp>
      <p:grpSp>
        <p:nvGrpSpPr>
          <p:cNvPr id="26626" name="Group 2"/>
          <p:cNvGrpSpPr>
            <a:grpSpLocks/>
          </p:cNvGrpSpPr>
          <p:nvPr/>
        </p:nvGrpSpPr>
        <p:grpSpPr bwMode="auto">
          <a:xfrm>
            <a:off x="1176337" y="2261940"/>
            <a:ext cx="5699125" cy="4130675"/>
            <a:chOff x="1155" y="5044"/>
            <a:chExt cx="8976" cy="6506"/>
          </a:xfrm>
        </p:grpSpPr>
        <p:grpSp>
          <p:nvGrpSpPr>
            <p:cNvPr id="26627" name="Group 3"/>
            <p:cNvGrpSpPr>
              <a:grpSpLocks/>
            </p:cNvGrpSpPr>
            <p:nvPr/>
          </p:nvGrpSpPr>
          <p:grpSpPr bwMode="auto">
            <a:xfrm>
              <a:off x="1155" y="5044"/>
              <a:ext cx="7953" cy="6506"/>
              <a:chOff x="1155" y="5044"/>
              <a:chExt cx="7953" cy="6506"/>
            </a:xfrm>
          </p:grpSpPr>
          <p:pic>
            <p:nvPicPr>
              <p:cNvPr id="26628" name="Picture 159" descr="250.tiff"/>
              <p:cNvPicPr>
                <a:picLocks noChangeArrowheads="1"/>
              </p:cNvPicPr>
              <p:nvPr/>
            </p:nvPicPr>
            <p:blipFill>
              <a:blip r:embed="rId4"/>
              <a:srcRect/>
              <a:stretch>
                <a:fillRect/>
              </a:stretch>
            </p:blipFill>
            <p:spPr bwMode="auto">
              <a:xfrm>
                <a:off x="1155" y="5044"/>
                <a:ext cx="3754" cy="2006"/>
              </a:xfrm>
              <a:prstGeom prst="rect">
                <a:avLst/>
              </a:prstGeom>
              <a:noFill/>
            </p:spPr>
          </p:pic>
          <p:pic>
            <p:nvPicPr>
              <p:cNvPr id="26629" name="Picture 161" descr="250.tiff"/>
              <p:cNvPicPr>
                <a:picLocks noChangeArrowheads="1"/>
              </p:cNvPicPr>
              <p:nvPr/>
            </p:nvPicPr>
            <p:blipFill>
              <a:blip r:embed="rId5"/>
              <a:srcRect/>
              <a:stretch>
                <a:fillRect/>
              </a:stretch>
            </p:blipFill>
            <p:spPr bwMode="auto">
              <a:xfrm>
                <a:off x="5291" y="5044"/>
                <a:ext cx="3754" cy="2006"/>
              </a:xfrm>
              <a:prstGeom prst="rect">
                <a:avLst/>
              </a:prstGeom>
              <a:noFill/>
            </p:spPr>
          </p:pic>
          <p:pic>
            <p:nvPicPr>
              <p:cNvPr id="26630" name="Picture 158" descr="250.tiff"/>
              <p:cNvPicPr>
                <a:picLocks noChangeArrowheads="1"/>
              </p:cNvPicPr>
              <p:nvPr/>
            </p:nvPicPr>
            <p:blipFill>
              <a:blip r:embed="rId5"/>
              <a:srcRect/>
              <a:stretch>
                <a:fillRect/>
              </a:stretch>
            </p:blipFill>
            <p:spPr bwMode="auto">
              <a:xfrm>
                <a:off x="1156" y="7294"/>
                <a:ext cx="3754" cy="2006"/>
              </a:xfrm>
              <a:prstGeom prst="rect">
                <a:avLst/>
              </a:prstGeom>
              <a:noFill/>
            </p:spPr>
          </p:pic>
          <p:pic>
            <p:nvPicPr>
              <p:cNvPr id="26631" name="Picture 162" descr="250.tiff"/>
              <p:cNvPicPr>
                <a:picLocks noChangeArrowheads="1"/>
              </p:cNvPicPr>
              <p:nvPr/>
            </p:nvPicPr>
            <p:blipFill>
              <a:blip r:embed="rId6"/>
              <a:srcRect/>
              <a:stretch>
                <a:fillRect/>
              </a:stretch>
            </p:blipFill>
            <p:spPr bwMode="auto">
              <a:xfrm>
                <a:off x="5291" y="7294"/>
                <a:ext cx="3754" cy="2006"/>
              </a:xfrm>
              <a:prstGeom prst="rect">
                <a:avLst/>
              </a:prstGeom>
              <a:noFill/>
            </p:spPr>
          </p:pic>
          <p:pic>
            <p:nvPicPr>
              <p:cNvPr id="26632" name="Picture 160" descr="250.tiff"/>
              <p:cNvPicPr>
                <a:picLocks noChangeArrowheads="1"/>
              </p:cNvPicPr>
              <p:nvPr/>
            </p:nvPicPr>
            <p:blipFill>
              <a:blip r:embed="rId6"/>
              <a:srcRect/>
              <a:stretch>
                <a:fillRect/>
              </a:stretch>
            </p:blipFill>
            <p:spPr bwMode="auto">
              <a:xfrm>
                <a:off x="1156" y="9544"/>
                <a:ext cx="3754" cy="2006"/>
              </a:xfrm>
              <a:prstGeom prst="rect">
                <a:avLst/>
              </a:prstGeom>
              <a:noFill/>
            </p:spPr>
          </p:pic>
          <p:pic>
            <p:nvPicPr>
              <p:cNvPr id="26633" name="Picture 173" descr="100.tiff"/>
              <p:cNvPicPr>
                <a:picLocks noChangeArrowheads="1"/>
              </p:cNvPicPr>
              <p:nvPr/>
            </p:nvPicPr>
            <p:blipFill>
              <a:blip r:embed="rId7"/>
              <a:srcRect/>
              <a:stretch>
                <a:fillRect/>
              </a:stretch>
            </p:blipFill>
            <p:spPr bwMode="auto">
              <a:xfrm>
                <a:off x="5291" y="9544"/>
                <a:ext cx="3811" cy="797"/>
              </a:xfrm>
              <a:prstGeom prst="rect">
                <a:avLst/>
              </a:prstGeom>
              <a:noFill/>
            </p:spPr>
          </p:pic>
          <p:pic>
            <p:nvPicPr>
              <p:cNvPr id="26634" name="Picture 172" descr="100.tiff"/>
              <p:cNvPicPr>
                <a:picLocks noChangeArrowheads="1"/>
              </p:cNvPicPr>
              <p:nvPr/>
            </p:nvPicPr>
            <p:blipFill>
              <a:blip r:embed="rId7"/>
              <a:srcRect/>
              <a:stretch>
                <a:fillRect/>
              </a:stretch>
            </p:blipFill>
            <p:spPr bwMode="auto">
              <a:xfrm>
                <a:off x="5297" y="10364"/>
                <a:ext cx="3811" cy="797"/>
              </a:xfrm>
              <a:prstGeom prst="rect">
                <a:avLst/>
              </a:prstGeom>
              <a:noFill/>
            </p:spPr>
          </p:pic>
          <p:pic>
            <p:nvPicPr>
              <p:cNvPr id="26635" name="Picture 182" descr="25.tiff"/>
              <p:cNvPicPr>
                <a:picLocks noChangeArrowheads="1"/>
              </p:cNvPicPr>
              <p:nvPr/>
            </p:nvPicPr>
            <p:blipFill>
              <a:blip r:embed="rId8"/>
              <a:srcRect/>
              <a:stretch>
                <a:fillRect/>
              </a:stretch>
            </p:blipFill>
            <p:spPr bwMode="auto">
              <a:xfrm>
                <a:off x="5310" y="11164"/>
                <a:ext cx="3792" cy="211"/>
              </a:xfrm>
              <a:prstGeom prst="rect">
                <a:avLst/>
              </a:prstGeom>
              <a:noFill/>
            </p:spPr>
          </p:pic>
          <p:pic>
            <p:nvPicPr>
              <p:cNvPr id="26636" name="Picture 183" descr="24.tiff"/>
              <p:cNvPicPr>
                <a:picLocks noChangeArrowheads="1"/>
              </p:cNvPicPr>
              <p:nvPr/>
            </p:nvPicPr>
            <p:blipFill>
              <a:blip r:embed="rId9"/>
              <a:srcRect/>
              <a:stretch>
                <a:fillRect/>
              </a:stretch>
            </p:blipFill>
            <p:spPr bwMode="auto">
              <a:xfrm>
                <a:off x="5312" y="11415"/>
                <a:ext cx="3610" cy="134"/>
              </a:xfrm>
              <a:prstGeom prst="rect">
                <a:avLst/>
              </a:prstGeom>
              <a:noFill/>
            </p:spPr>
          </p:pic>
        </p:grpSp>
        <p:pic>
          <p:nvPicPr>
            <p:cNvPr id="26637" name="Picture 200" descr="MC900241091.WMF"/>
            <p:cNvPicPr>
              <a:picLocks noChangeArrowheads="1"/>
            </p:cNvPicPr>
            <p:nvPr/>
          </p:nvPicPr>
          <p:blipFill>
            <a:blip r:embed="rId10"/>
            <a:srcRect/>
            <a:stretch>
              <a:fillRect/>
            </a:stretch>
          </p:blipFill>
          <p:spPr bwMode="auto">
            <a:xfrm>
              <a:off x="9977" y="8225"/>
              <a:ext cx="154" cy="134"/>
            </a:xfrm>
            <a:prstGeom prst="rect">
              <a:avLst/>
            </a:prstGeom>
            <a:noFill/>
          </p:spPr>
        </p:pic>
        <p:sp>
          <p:nvSpPr>
            <p:cNvPr id="26638" name="Text Box 14"/>
            <p:cNvSpPr txBox="1">
              <a:spLocks noChangeArrowheads="1"/>
            </p:cNvSpPr>
            <p:nvPr/>
          </p:nvSpPr>
          <p:spPr bwMode="auto">
            <a:xfrm>
              <a:off x="9277" y="8027"/>
              <a:ext cx="540" cy="54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Cambria" charset="0"/>
                  <a:ea typeface="Times New Roman" charset="0"/>
                </a:rPr>
                <a:t>to</a:t>
              </a:r>
            </a:p>
          </p:txBody>
        </p:sp>
      </p:grpSp>
      <p:sp>
        <p:nvSpPr>
          <p:cNvPr id="20" name="TextBox 19"/>
          <p:cNvSpPr txBox="1"/>
          <p:nvPr/>
        </p:nvSpPr>
        <p:spPr>
          <a:xfrm>
            <a:off x="1176972" y="2259308"/>
            <a:ext cx="1111250" cy="646331"/>
          </a:xfrm>
          <a:prstGeom prst="rect">
            <a:avLst/>
          </a:prstGeom>
          <a:noFill/>
        </p:spPr>
        <p:txBody>
          <a:bodyPr wrap="square" rtlCol="0">
            <a:spAutoFit/>
          </a:bodyPr>
          <a:lstStyle/>
          <a:p>
            <a:r>
              <a:rPr lang="en-US" b="1" dirty="0" smtClean="0">
                <a:solidFill>
                  <a:srgbClr val="0000FF"/>
                </a:solidFill>
              </a:rPr>
              <a:t>Hydrogen atoms</a:t>
            </a:r>
            <a:endParaRPr lang="en-US" b="1" dirty="0">
              <a:solidFill>
                <a:srgbClr val="0000FF"/>
              </a:solidFill>
            </a:endParaRPr>
          </a:p>
        </p:txBody>
      </p:sp>
      <p:cxnSp>
        <p:nvCxnSpPr>
          <p:cNvPr id="22" name="Straight Arrow Connector 21"/>
          <p:cNvCxnSpPr/>
          <p:nvPr/>
        </p:nvCxnSpPr>
        <p:spPr>
          <a:xfrm rot="10800000" flipV="1">
            <a:off x="6875462" y="3690469"/>
            <a:ext cx="649288" cy="591095"/>
          </a:xfrm>
          <a:prstGeom prst="straightConnector1">
            <a:avLst/>
          </a:prstGeom>
          <a:ln>
            <a:solidFill>
              <a:srgbClr val="008080"/>
            </a:solidFill>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6875461" y="3182638"/>
            <a:ext cx="1479550" cy="369332"/>
          </a:xfrm>
          <a:prstGeom prst="rect">
            <a:avLst/>
          </a:prstGeom>
          <a:noFill/>
        </p:spPr>
        <p:txBody>
          <a:bodyPr wrap="square" rtlCol="0">
            <a:spAutoFit/>
          </a:bodyPr>
          <a:lstStyle/>
          <a:p>
            <a:r>
              <a:rPr lang="en-US" b="1" dirty="0" smtClean="0">
                <a:solidFill>
                  <a:srgbClr val="008080"/>
                </a:solidFill>
              </a:rPr>
              <a:t>Oxygen atom</a:t>
            </a:r>
            <a:endParaRPr lang="en-US" b="1" dirty="0">
              <a:solidFill>
                <a:srgbClr val="008080"/>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869344"/>
          </a:xfrm>
        </p:spPr>
        <p:txBody>
          <a:bodyPr>
            <a:normAutofit fontScale="90000"/>
          </a:bodyPr>
          <a:lstStyle/>
          <a:p>
            <a:r>
              <a:rPr lang="en-US" dirty="0" smtClean="0"/>
              <a:t>Comparing atoms of hydrogen to atoms of other elements is like comparing pennies to a $100 bill</a:t>
            </a:r>
            <a:endParaRPr lang="en-US" dirty="0"/>
          </a:p>
        </p:txBody>
      </p:sp>
      <p:pic>
        <p:nvPicPr>
          <p:cNvPr id="21" name="Picture 20"/>
          <p:cNvPicPr/>
          <p:nvPr/>
        </p:nvPicPr>
        <p:blipFill>
          <a:blip r:embed="rId3"/>
          <a:srcRect/>
          <a:stretch>
            <a:fillRect/>
          </a:stretch>
        </p:blipFill>
        <p:spPr bwMode="auto">
          <a:xfrm>
            <a:off x="776979" y="4118186"/>
            <a:ext cx="1041400" cy="689187"/>
          </a:xfrm>
          <a:prstGeom prst="rect">
            <a:avLst/>
          </a:prstGeom>
          <a:noFill/>
          <a:ln w="9525">
            <a:noFill/>
            <a:miter lim="800000"/>
            <a:headEnd/>
            <a:tailEnd/>
          </a:ln>
        </p:spPr>
      </p:pic>
      <p:pic>
        <p:nvPicPr>
          <p:cNvPr id="22" name="Picture 21"/>
          <p:cNvPicPr/>
          <p:nvPr/>
        </p:nvPicPr>
        <p:blipFill>
          <a:blip r:embed="rId3"/>
          <a:srcRect/>
          <a:stretch>
            <a:fillRect/>
          </a:stretch>
        </p:blipFill>
        <p:spPr bwMode="auto">
          <a:xfrm>
            <a:off x="1021789" y="3428999"/>
            <a:ext cx="1041400" cy="689187"/>
          </a:xfrm>
          <a:prstGeom prst="rect">
            <a:avLst/>
          </a:prstGeom>
          <a:noFill/>
          <a:ln w="9525">
            <a:noFill/>
            <a:miter lim="800000"/>
            <a:headEnd/>
            <a:tailEnd/>
          </a:ln>
        </p:spPr>
      </p:pic>
      <p:pic>
        <p:nvPicPr>
          <p:cNvPr id="23" name="Picture 22"/>
          <p:cNvPicPr/>
          <p:nvPr/>
        </p:nvPicPr>
        <p:blipFill>
          <a:blip r:embed="rId3"/>
          <a:srcRect/>
          <a:stretch>
            <a:fillRect/>
          </a:stretch>
        </p:blipFill>
        <p:spPr bwMode="auto">
          <a:xfrm>
            <a:off x="1818379" y="4118185"/>
            <a:ext cx="1041400" cy="689187"/>
          </a:xfrm>
          <a:prstGeom prst="rect">
            <a:avLst/>
          </a:prstGeom>
          <a:noFill/>
          <a:ln w="9525">
            <a:noFill/>
            <a:miter lim="800000"/>
            <a:headEnd/>
            <a:tailEnd/>
          </a:ln>
        </p:spPr>
      </p:pic>
      <p:pic>
        <p:nvPicPr>
          <p:cNvPr id="24" name="Picture 23"/>
          <p:cNvPicPr/>
          <p:nvPr/>
        </p:nvPicPr>
        <p:blipFill>
          <a:blip r:embed="rId3"/>
          <a:srcRect/>
          <a:stretch>
            <a:fillRect/>
          </a:stretch>
        </p:blipFill>
        <p:spPr bwMode="auto">
          <a:xfrm>
            <a:off x="2063189" y="3428999"/>
            <a:ext cx="1041400" cy="689187"/>
          </a:xfrm>
          <a:prstGeom prst="rect">
            <a:avLst/>
          </a:prstGeom>
          <a:noFill/>
          <a:ln w="9525">
            <a:noFill/>
            <a:miter lim="800000"/>
            <a:headEnd/>
            <a:tailEnd/>
          </a:ln>
        </p:spPr>
      </p:pic>
      <p:pic>
        <p:nvPicPr>
          <p:cNvPr id="25" name="Picture 24"/>
          <p:cNvPicPr/>
          <p:nvPr/>
        </p:nvPicPr>
        <p:blipFill>
          <a:blip r:embed="rId3"/>
          <a:srcRect/>
          <a:stretch>
            <a:fillRect/>
          </a:stretch>
        </p:blipFill>
        <p:spPr bwMode="auto">
          <a:xfrm>
            <a:off x="1818379" y="2739812"/>
            <a:ext cx="1041400" cy="689187"/>
          </a:xfrm>
          <a:prstGeom prst="rect">
            <a:avLst/>
          </a:prstGeom>
          <a:noFill/>
          <a:ln w="9525">
            <a:noFill/>
            <a:miter lim="800000"/>
            <a:headEnd/>
            <a:tailEnd/>
          </a:ln>
        </p:spPr>
      </p:pic>
      <p:pic>
        <p:nvPicPr>
          <p:cNvPr id="27" name="Picture 26"/>
          <p:cNvPicPr/>
          <p:nvPr/>
        </p:nvPicPr>
        <p:blipFill>
          <a:blip r:embed="rId3"/>
          <a:srcRect/>
          <a:stretch>
            <a:fillRect/>
          </a:stretch>
        </p:blipFill>
        <p:spPr bwMode="auto">
          <a:xfrm>
            <a:off x="2859779" y="4118186"/>
            <a:ext cx="1041400" cy="689187"/>
          </a:xfrm>
          <a:prstGeom prst="rect">
            <a:avLst/>
          </a:prstGeom>
          <a:noFill/>
          <a:ln w="9525">
            <a:noFill/>
            <a:miter lim="800000"/>
            <a:headEnd/>
            <a:tailEnd/>
          </a:ln>
        </p:spPr>
      </p:pic>
      <p:pic>
        <p:nvPicPr>
          <p:cNvPr id="29" name="Picture 28"/>
          <p:cNvPicPr/>
          <p:nvPr/>
        </p:nvPicPr>
        <p:blipFill>
          <a:blip r:embed="rId3"/>
          <a:srcRect/>
          <a:stretch>
            <a:fillRect/>
          </a:stretch>
        </p:blipFill>
        <p:spPr bwMode="auto">
          <a:xfrm>
            <a:off x="256279" y="4807373"/>
            <a:ext cx="1041400" cy="689187"/>
          </a:xfrm>
          <a:prstGeom prst="rect">
            <a:avLst/>
          </a:prstGeom>
          <a:noFill/>
          <a:ln w="9525">
            <a:noFill/>
            <a:miter lim="800000"/>
            <a:headEnd/>
            <a:tailEnd/>
          </a:ln>
        </p:spPr>
      </p:pic>
      <p:pic>
        <p:nvPicPr>
          <p:cNvPr id="30" name="Picture 29"/>
          <p:cNvPicPr/>
          <p:nvPr/>
        </p:nvPicPr>
        <p:blipFill>
          <a:blip r:embed="rId3"/>
          <a:srcRect/>
          <a:stretch>
            <a:fillRect/>
          </a:stretch>
        </p:blipFill>
        <p:spPr bwMode="auto">
          <a:xfrm>
            <a:off x="1297679" y="4807372"/>
            <a:ext cx="1041400" cy="689187"/>
          </a:xfrm>
          <a:prstGeom prst="rect">
            <a:avLst/>
          </a:prstGeom>
          <a:noFill/>
          <a:ln w="9525">
            <a:noFill/>
            <a:miter lim="800000"/>
            <a:headEnd/>
            <a:tailEnd/>
          </a:ln>
        </p:spPr>
      </p:pic>
      <p:pic>
        <p:nvPicPr>
          <p:cNvPr id="31" name="Picture 30"/>
          <p:cNvPicPr/>
          <p:nvPr/>
        </p:nvPicPr>
        <p:blipFill>
          <a:blip r:embed="rId3"/>
          <a:srcRect/>
          <a:stretch>
            <a:fillRect/>
          </a:stretch>
        </p:blipFill>
        <p:spPr bwMode="auto">
          <a:xfrm>
            <a:off x="2339079" y="4807372"/>
            <a:ext cx="1041400" cy="689187"/>
          </a:xfrm>
          <a:prstGeom prst="rect">
            <a:avLst/>
          </a:prstGeom>
          <a:noFill/>
          <a:ln w="9525">
            <a:noFill/>
            <a:miter lim="800000"/>
            <a:headEnd/>
            <a:tailEnd/>
          </a:ln>
        </p:spPr>
      </p:pic>
      <p:pic>
        <p:nvPicPr>
          <p:cNvPr id="32" name="Picture 31"/>
          <p:cNvPicPr/>
          <p:nvPr/>
        </p:nvPicPr>
        <p:blipFill>
          <a:blip r:embed="rId3"/>
          <a:srcRect/>
          <a:stretch>
            <a:fillRect/>
          </a:stretch>
        </p:blipFill>
        <p:spPr bwMode="auto">
          <a:xfrm>
            <a:off x="3380479" y="4807373"/>
            <a:ext cx="1041400" cy="689187"/>
          </a:xfrm>
          <a:prstGeom prst="rect">
            <a:avLst/>
          </a:prstGeom>
          <a:noFill/>
          <a:ln w="9525">
            <a:noFill/>
            <a:miter lim="800000"/>
            <a:headEnd/>
            <a:tailEnd/>
          </a:ln>
        </p:spPr>
      </p:pic>
      <p:pic>
        <p:nvPicPr>
          <p:cNvPr id="33" name="Picture 32"/>
          <p:cNvPicPr/>
          <p:nvPr/>
        </p:nvPicPr>
        <p:blipFill>
          <a:blip r:embed="rId3"/>
          <a:srcRect/>
          <a:stretch>
            <a:fillRect/>
          </a:stretch>
        </p:blipFill>
        <p:spPr bwMode="auto">
          <a:xfrm>
            <a:off x="0" y="5767201"/>
            <a:ext cx="1041400" cy="689187"/>
          </a:xfrm>
          <a:prstGeom prst="rect">
            <a:avLst/>
          </a:prstGeom>
          <a:noFill/>
          <a:ln w="9525">
            <a:noFill/>
            <a:miter lim="800000"/>
            <a:headEnd/>
            <a:tailEnd/>
          </a:ln>
        </p:spPr>
      </p:pic>
      <p:pic>
        <p:nvPicPr>
          <p:cNvPr id="34" name="Picture 33"/>
          <p:cNvPicPr/>
          <p:nvPr/>
        </p:nvPicPr>
        <p:blipFill>
          <a:blip r:embed="rId3"/>
          <a:srcRect/>
          <a:stretch>
            <a:fillRect/>
          </a:stretch>
        </p:blipFill>
        <p:spPr bwMode="auto">
          <a:xfrm>
            <a:off x="1041400" y="5767201"/>
            <a:ext cx="1041400" cy="689187"/>
          </a:xfrm>
          <a:prstGeom prst="rect">
            <a:avLst/>
          </a:prstGeom>
          <a:noFill/>
          <a:ln w="9525">
            <a:noFill/>
            <a:miter lim="800000"/>
            <a:headEnd/>
            <a:tailEnd/>
          </a:ln>
        </p:spPr>
      </p:pic>
      <p:pic>
        <p:nvPicPr>
          <p:cNvPr id="35" name="Picture 34"/>
          <p:cNvPicPr/>
          <p:nvPr/>
        </p:nvPicPr>
        <p:blipFill>
          <a:blip r:embed="rId3"/>
          <a:srcRect/>
          <a:stretch>
            <a:fillRect/>
          </a:stretch>
        </p:blipFill>
        <p:spPr bwMode="auto">
          <a:xfrm>
            <a:off x="2063189" y="5767201"/>
            <a:ext cx="1041400" cy="689187"/>
          </a:xfrm>
          <a:prstGeom prst="rect">
            <a:avLst/>
          </a:prstGeom>
          <a:noFill/>
          <a:ln w="9525">
            <a:noFill/>
            <a:miter lim="800000"/>
            <a:headEnd/>
            <a:tailEnd/>
          </a:ln>
        </p:spPr>
      </p:pic>
      <p:pic>
        <p:nvPicPr>
          <p:cNvPr id="36" name="Picture 35"/>
          <p:cNvPicPr/>
          <p:nvPr/>
        </p:nvPicPr>
        <p:blipFill>
          <a:blip r:embed="rId3"/>
          <a:srcRect/>
          <a:stretch>
            <a:fillRect/>
          </a:stretch>
        </p:blipFill>
        <p:spPr bwMode="auto">
          <a:xfrm>
            <a:off x="3104589" y="5767201"/>
            <a:ext cx="1041400" cy="689187"/>
          </a:xfrm>
          <a:prstGeom prst="rect">
            <a:avLst/>
          </a:prstGeom>
          <a:noFill/>
          <a:ln w="9525">
            <a:noFill/>
            <a:miter lim="800000"/>
            <a:headEnd/>
            <a:tailEnd/>
          </a:ln>
        </p:spPr>
      </p:pic>
      <p:pic>
        <p:nvPicPr>
          <p:cNvPr id="37" name="Picture 36"/>
          <p:cNvPicPr/>
          <p:nvPr/>
        </p:nvPicPr>
        <p:blipFill>
          <a:blip r:embed="rId3"/>
          <a:srcRect/>
          <a:stretch>
            <a:fillRect/>
          </a:stretch>
        </p:blipFill>
        <p:spPr bwMode="auto">
          <a:xfrm>
            <a:off x="4051300" y="5767201"/>
            <a:ext cx="1041400" cy="689187"/>
          </a:xfrm>
          <a:prstGeom prst="rect">
            <a:avLst/>
          </a:prstGeom>
          <a:noFill/>
          <a:ln w="9525">
            <a:noFill/>
            <a:miter lim="800000"/>
            <a:headEnd/>
            <a:tailEnd/>
          </a:ln>
        </p:spPr>
      </p:pic>
      <p:pic>
        <p:nvPicPr>
          <p:cNvPr id="38" name="Picture 37"/>
          <p:cNvPicPr>
            <a:picLocks noChangeAspect="1"/>
          </p:cNvPicPr>
          <p:nvPr/>
        </p:nvPicPr>
        <p:blipFill>
          <a:blip r:embed="rId4"/>
          <a:stretch>
            <a:fillRect/>
          </a:stretch>
        </p:blipFill>
        <p:spPr>
          <a:xfrm>
            <a:off x="4145989" y="2739812"/>
            <a:ext cx="4901578" cy="2114681"/>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7886"/>
            <a:ext cx="8229600" cy="1143000"/>
          </a:xfrm>
        </p:spPr>
        <p:txBody>
          <a:bodyPr>
            <a:normAutofit/>
          </a:bodyPr>
          <a:lstStyle/>
          <a:p>
            <a:r>
              <a:rPr lang="en-US" dirty="0" smtClean="0"/>
              <a:t>Different Compositions</a:t>
            </a:r>
            <a:endParaRPr lang="en-US" dirty="0"/>
          </a:p>
        </p:txBody>
      </p:sp>
      <p:pic>
        <p:nvPicPr>
          <p:cNvPr id="3" name="Picture 2"/>
          <p:cNvPicPr preferRelativeResize="0">
            <a:picLocks noChangeAspect="1"/>
          </p:cNvPicPr>
          <p:nvPr/>
        </p:nvPicPr>
        <p:blipFill>
          <a:blip r:embed="rId3">
            <a:alphaModFix amt="50000"/>
          </a:blip>
          <a:stretch>
            <a:fillRect/>
          </a:stretch>
        </p:blipFill>
        <p:spPr>
          <a:xfrm>
            <a:off x="598921" y="1265678"/>
            <a:ext cx="2411660" cy="1371600"/>
          </a:xfrm>
          <a:prstGeom prst="rect">
            <a:avLst/>
          </a:prstGeom>
          <a:ln>
            <a:solidFill>
              <a:schemeClr val="tx1"/>
            </a:solidFill>
          </a:ln>
        </p:spPr>
      </p:pic>
      <p:pic>
        <p:nvPicPr>
          <p:cNvPr id="4" name="Picture 3"/>
          <p:cNvPicPr preferRelativeResize="0">
            <a:picLocks noChangeAspect="1"/>
          </p:cNvPicPr>
          <p:nvPr/>
        </p:nvPicPr>
        <p:blipFill>
          <a:blip r:embed="rId4"/>
          <a:stretch>
            <a:fillRect/>
          </a:stretch>
        </p:blipFill>
        <p:spPr>
          <a:xfrm>
            <a:off x="598921" y="5206184"/>
            <a:ext cx="1371600" cy="1371600"/>
          </a:xfrm>
          <a:prstGeom prst="rect">
            <a:avLst/>
          </a:prstGeom>
        </p:spPr>
      </p:pic>
      <p:pic>
        <p:nvPicPr>
          <p:cNvPr id="5" name="Picture 4"/>
          <p:cNvPicPr preferRelativeResize="0">
            <a:picLocks noChangeAspect="1"/>
          </p:cNvPicPr>
          <p:nvPr/>
        </p:nvPicPr>
        <p:blipFill>
          <a:blip r:embed="rId5"/>
          <a:stretch>
            <a:fillRect/>
          </a:stretch>
        </p:blipFill>
        <p:spPr>
          <a:xfrm>
            <a:off x="598921" y="3235931"/>
            <a:ext cx="1270001" cy="1371600"/>
          </a:xfrm>
          <a:prstGeom prst="rect">
            <a:avLst/>
          </a:prstGeom>
        </p:spPr>
      </p:pic>
      <p:sp>
        <p:nvSpPr>
          <p:cNvPr id="7" name="TextBox 6"/>
          <p:cNvSpPr txBox="1"/>
          <p:nvPr/>
        </p:nvSpPr>
        <p:spPr>
          <a:xfrm>
            <a:off x="4045952" y="1351314"/>
            <a:ext cx="1890080" cy="1200329"/>
          </a:xfrm>
          <a:prstGeom prst="rect">
            <a:avLst/>
          </a:prstGeom>
          <a:noFill/>
        </p:spPr>
        <p:txBody>
          <a:bodyPr wrap="square" rtlCol="0">
            <a:spAutoFit/>
          </a:bodyPr>
          <a:lstStyle/>
          <a:p>
            <a:r>
              <a:rPr lang="en-US" dirty="0" smtClean="0">
                <a:solidFill>
                  <a:srgbClr val="0000FF"/>
                </a:solidFill>
              </a:rPr>
              <a:t>75% </a:t>
            </a:r>
            <a:r>
              <a:rPr lang="en-US" dirty="0" smtClean="0">
                <a:solidFill>
                  <a:srgbClr val="0000FF"/>
                </a:solidFill>
              </a:rPr>
              <a:t>Hydrogen</a:t>
            </a:r>
          </a:p>
          <a:p>
            <a:r>
              <a:rPr lang="en-US" dirty="0" smtClean="0">
                <a:solidFill>
                  <a:srgbClr val="0000FF"/>
                </a:solidFill>
              </a:rPr>
              <a:t>23% </a:t>
            </a:r>
            <a:r>
              <a:rPr lang="en-US" dirty="0" smtClean="0">
                <a:solidFill>
                  <a:srgbClr val="0000FF"/>
                </a:solidFill>
              </a:rPr>
              <a:t>Helium</a:t>
            </a:r>
          </a:p>
          <a:p>
            <a:r>
              <a:rPr lang="en-US" dirty="0" smtClean="0">
                <a:solidFill>
                  <a:srgbClr val="0000FF"/>
                </a:solidFill>
              </a:rPr>
              <a:t>1% Oxygen</a:t>
            </a:r>
          </a:p>
          <a:p>
            <a:r>
              <a:rPr lang="en-US" dirty="0" smtClean="0">
                <a:solidFill>
                  <a:srgbClr val="0000FF"/>
                </a:solidFill>
              </a:rPr>
              <a:t>1% Other</a:t>
            </a:r>
            <a:endParaRPr lang="en-US" dirty="0">
              <a:solidFill>
                <a:srgbClr val="0000FF"/>
              </a:solidFill>
            </a:endParaRPr>
          </a:p>
        </p:txBody>
      </p:sp>
      <p:sp>
        <p:nvSpPr>
          <p:cNvPr id="8" name="TextBox 7"/>
          <p:cNvSpPr txBox="1"/>
          <p:nvPr/>
        </p:nvSpPr>
        <p:spPr>
          <a:xfrm>
            <a:off x="4045952" y="2728099"/>
            <a:ext cx="1890080" cy="1754327"/>
          </a:xfrm>
          <a:prstGeom prst="rect">
            <a:avLst/>
          </a:prstGeom>
          <a:noFill/>
        </p:spPr>
        <p:txBody>
          <a:bodyPr wrap="square" rtlCol="0">
            <a:spAutoFit/>
          </a:bodyPr>
          <a:lstStyle/>
          <a:p>
            <a:r>
              <a:rPr lang="en-US" dirty="0" smtClean="0">
                <a:solidFill>
                  <a:srgbClr val="008000"/>
                </a:solidFill>
              </a:rPr>
              <a:t>75% Hydrogen</a:t>
            </a:r>
          </a:p>
          <a:p>
            <a:r>
              <a:rPr lang="en-US" dirty="0" smtClean="0">
                <a:solidFill>
                  <a:srgbClr val="008000"/>
                </a:solidFill>
              </a:rPr>
              <a:t>24% Helium</a:t>
            </a:r>
            <a:endParaRPr lang="en-US" dirty="0" smtClean="0">
              <a:solidFill>
                <a:srgbClr val="008000"/>
              </a:solidFill>
            </a:endParaRPr>
          </a:p>
          <a:p>
            <a:r>
              <a:rPr lang="en-US" dirty="0" smtClean="0">
                <a:solidFill>
                  <a:srgbClr val="008000"/>
                </a:solidFill>
              </a:rPr>
              <a:t>0.03% </a:t>
            </a:r>
            <a:r>
              <a:rPr lang="en-US" dirty="0" smtClean="0">
                <a:solidFill>
                  <a:srgbClr val="008000"/>
                </a:solidFill>
              </a:rPr>
              <a:t>Water</a:t>
            </a:r>
            <a:endParaRPr lang="en-US" dirty="0" smtClean="0">
              <a:solidFill>
                <a:srgbClr val="008000"/>
              </a:solidFill>
            </a:endParaRPr>
          </a:p>
          <a:p>
            <a:r>
              <a:rPr lang="en-US" dirty="0" smtClean="0">
                <a:solidFill>
                  <a:srgbClr val="008000"/>
                </a:solidFill>
              </a:rPr>
              <a:t>0.03 </a:t>
            </a:r>
            <a:r>
              <a:rPr lang="en-US" dirty="0" smtClean="0">
                <a:solidFill>
                  <a:srgbClr val="008000"/>
                </a:solidFill>
              </a:rPr>
              <a:t>% Ammonia</a:t>
            </a:r>
            <a:endParaRPr lang="en-US" dirty="0" smtClean="0">
              <a:solidFill>
                <a:srgbClr val="008000"/>
              </a:solidFill>
            </a:endParaRPr>
          </a:p>
          <a:p>
            <a:r>
              <a:rPr lang="en-US" dirty="0" smtClean="0">
                <a:solidFill>
                  <a:srgbClr val="008000"/>
                </a:solidFill>
              </a:rPr>
              <a:t>0.03% Methane</a:t>
            </a:r>
          </a:p>
          <a:p>
            <a:r>
              <a:rPr lang="en-US" dirty="0" smtClean="0">
                <a:solidFill>
                  <a:srgbClr val="008000"/>
                </a:solidFill>
              </a:rPr>
              <a:t>0.01%  Other</a:t>
            </a:r>
            <a:endParaRPr lang="en-US" dirty="0">
              <a:solidFill>
                <a:srgbClr val="008000"/>
              </a:solidFill>
            </a:endParaRPr>
          </a:p>
        </p:txBody>
      </p:sp>
      <p:sp>
        <p:nvSpPr>
          <p:cNvPr id="9" name="TextBox 8"/>
          <p:cNvSpPr txBox="1"/>
          <p:nvPr/>
        </p:nvSpPr>
        <p:spPr>
          <a:xfrm>
            <a:off x="4045952" y="4607531"/>
            <a:ext cx="2908952" cy="2031325"/>
          </a:xfrm>
          <a:prstGeom prst="rect">
            <a:avLst/>
          </a:prstGeom>
          <a:noFill/>
        </p:spPr>
        <p:txBody>
          <a:bodyPr wrap="square" rtlCol="0">
            <a:spAutoFit/>
          </a:bodyPr>
          <a:lstStyle/>
          <a:p>
            <a:r>
              <a:rPr lang="en-US" sz="1400" dirty="0" smtClean="0">
                <a:solidFill>
                  <a:srgbClr val="800000"/>
                </a:solidFill>
              </a:rPr>
              <a:t>32% Iron</a:t>
            </a:r>
          </a:p>
          <a:p>
            <a:r>
              <a:rPr lang="en-US" sz="1400" dirty="0" smtClean="0">
                <a:solidFill>
                  <a:srgbClr val="800000"/>
                </a:solidFill>
              </a:rPr>
              <a:t>30% Oxygen</a:t>
            </a:r>
          </a:p>
          <a:p>
            <a:r>
              <a:rPr lang="en-US" sz="1400" dirty="0" smtClean="0">
                <a:solidFill>
                  <a:srgbClr val="800000"/>
                </a:solidFill>
              </a:rPr>
              <a:t>15% Silicon</a:t>
            </a:r>
          </a:p>
          <a:p>
            <a:r>
              <a:rPr lang="en-US" sz="1400" dirty="0" smtClean="0">
                <a:solidFill>
                  <a:srgbClr val="800000"/>
                </a:solidFill>
              </a:rPr>
              <a:t>14% Magnesium</a:t>
            </a:r>
          </a:p>
          <a:p>
            <a:r>
              <a:rPr lang="en-US" sz="1400" dirty="0" smtClean="0">
                <a:solidFill>
                  <a:srgbClr val="800000"/>
                </a:solidFill>
              </a:rPr>
              <a:t>3% Sulfur</a:t>
            </a:r>
          </a:p>
          <a:p>
            <a:r>
              <a:rPr lang="en-US" sz="1400" dirty="0" smtClean="0">
                <a:solidFill>
                  <a:srgbClr val="800000"/>
                </a:solidFill>
              </a:rPr>
              <a:t>2% Calcium</a:t>
            </a:r>
          </a:p>
          <a:p>
            <a:r>
              <a:rPr lang="en-US" sz="1400" dirty="0" smtClean="0">
                <a:solidFill>
                  <a:srgbClr val="800000"/>
                </a:solidFill>
              </a:rPr>
              <a:t>2% Nickel</a:t>
            </a:r>
          </a:p>
          <a:p>
            <a:r>
              <a:rPr lang="en-US" sz="1400" dirty="0" smtClean="0">
                <a:solidFill>
                  <a:srgbClr val="800000"/>
                </a:solidFill>
              </a:rPr>
              <a:t>1% Aluminum</a:t>
            </a:r>
          </a:p>
          <a:p>
            <a:r>
              <a:rPr lang="en-US" sz="1400" dirty="0" smtClean="0">
                <a:solidFill>
                  <a:srgbClr val="800000"/>
                </a:solidFill>
              </a:rPr>
              <a:t>1% Other</a:t>
            </a:r>
            <a:endParaRPr lang="en-US" sz="1400" dirty="0">
              <a:solidFill>
                <a:srgbClr val="800000"/>
              </a:solidFill>
            </a:endParaRPr>
          </a:p>
        </p:txBody>
      </p:sp>
      <p:sp>
        <p:nvSpPr>
          <p:cNvPr id="10" name="Right Arrow 9"/>
          <p:cNvSpPr/>
          <p:nvPr/>
        </p:nvSpPr>
        <p:spPr>
          <a:xfrm>
            <a:off x="3128709" y="1905103"/>
            <a:ext cx="914400" cy="191987"/>
          </a:xfrm>
          <a:prstGeom prst="rightArrow">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ight Arrow 10"/>
          <p:cNvSpPr/>
          <p:nvPr/>
        </p:nvSpPr>
        <p:spPr>
          <a:xfrm>
            <a:off x="2641431" y="3810205"/>
            <a:ext cx="1035371" cy="191987"/>
          </a:xfrm>
          <a:prstGeom prst="rightArrow">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ight Arrow 11"/>
          <p:cNvSpPr/>
          <p:nvPr/>
        </p:nvSpPr>
        <p:spPr>
          <a:xfrm>
            <a:off x="2641431" y="5685771"/>
            <a:ext cx="1035371" cy="191987"/>
          </a:xfrm>
          <a:prstGeom prst="rightArrow">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598921" y="1265678"/>
            <a:ext cx="1005541" cy="369332"/>
          </a:xfrm>
          <a:prstGeom prst="rect">
            <a:avLst/>
          </a:prstGeom>
          <a:noFill/>
        </p:spPr>
        <p:txBody>
          <a:bodyPr wrap="none" rtlCol="0">
            <a:spAutoFit/>
          </a:bodyPr>
          <a:lstStyle/>
          <a:p>
            <a:r>
              <a:rPr lang="en-US" dirty="0" smtClean="0">
                <a:solidFill>
                  <a:srgbClr val="FFFF00"/>
                </a:solidFill>
              </a:rPr>
              <a:t>Universe</a:t>
            </a:r>
            <a:endParaRPr lang="en-US" dirty="0">
              <a:solidFill>
                <a:srgbClr val="FFFF00"/>
              </a:solidFill>
            </a:endParaRPr>
          </a:p>
        </p:txBody>
      </p:sp>
      <p:sp>
        <p:nvSpPr>
          <p:cNvPr id="14" name="TextBox 13"/>
          <p:cNvSpPr txBox="1"/>
          <p:nvPr/>
        </p:nvSpPr>
        <p:spPr>
          <a:xfrm>
            <a:off x="598921" y="3235931"/>
            <a:ext cx="825867" cy="369332"/>
          </a:xfrm>
          <a:prstGeom prst="rect">
            <a:avLst/>
          </a:prstGeom>
          <a:noFill/>
        </p:spPr>
        <p:txBody>
          <a:bodyPr wrap="none" rtlCol="0">
            <a:spAutoFit/>
          </a:bodyPr>
          <a:lstStyle/>
          <a:p>
            <a:r>
              <a:rPr lang="en-US" dirty="0" smtClean="0">
                <a:solidFill>
                  <a:srgbClr val="FFFF00"/>
                </a:solidFill>
              </a:rPr>
              <a:t>Jupiter</a:t>
            </a:r>
            <a:endParaRPr lang="en-US" dirty="0">
              <a:solidFill>
                <a:srgbClr val="FFFF00"/>
              </a:solidFill>
            </a:endParaRPr>
          </a:p>
        </p:txBody>
      </p:sp>
      <p:sp>
        <p:nvSpPr>
          <p:cNvPr id="15" name="TextBox 14"/>
          <p:cNvSpPr txBox="1"/>
          <p:nvPr/>
        </p:nvSpPr>
        <p:spPr>
          <a:xfrm>
            <a:off x="598921" y="5206184"/>
            <a:ext cx="683187" cy="369332"/>
          </a:xfrm>
          <a:prstGeom prst="rect">
            <a:avLst/>
          </a:prstGeom>
          <a:noFill/>
        </p:spPr>
        <p:txBody>
          <a:bodyPr wrap="none" rtlCol="0">
            <a:spAutoFit/>
          </a:bodyPr>
          <a:lstStyle/>
          <a:p>
            <a:r>
              <a:rPr lang="en-US" dirty="0" smtClean="0">
                <a:solidFill>
                  <a:srgbClr val="FFFF00"/>
                </a:solidFill>
              </a:rPr>
              <a:t>Earth</a:t>
            </a:r>
            <a:endParaRPr lang="en-US" dirty="0">
              <a:solidFill>
                <a:srgbClr val="FFFF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0000"/>
                </a:solidFill>
              </a:rPr>
              <a:t>Insert images of beads, bags, calculators, data tables</a:t>
            </a:r>
            <a:endParaRPr lang="en-US" dirty="0">
              <a:solidFill>
                <a:srgbClr val="FF000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Slides</a:t>
            </a:r>
            <a:endParaRPr lang="en-US" dirty="0"/>
          </a:p>
        </p:txBody>
      </p:sp>
      <p:sp>
        <p:nvSpPr>
          <p:cNvPr id="3" name="TextBox 2"/>
          <p:cNvSpPr txBox="1"/>
          <p:nvPr/>
        </p:nvSpPr>
        <p:spPr>
          <a:xfrm>
            <a:off x="2108200" y="1638300"/>
            <a:ext cx="5486400" cy="1754327"/>
          </a:xfrm>
          <a:prstGeom prst="rect">
            <a:avLst/>
          </a:prstGeom>
          <a:noFill/>
        </p:spPr>
        <p:txBody>
          <a:bodyPr wrap="square" rtlCol="0">
            <a:spAutoFit/>
          </a:bodyPr>
          <a:lstStyle/>
          <a:p>
            <a:r>
              <a:rPr lang="en-US" dirty="0" smtClean="0"/>
              <a:t>Additional slides are provided for various uses:</a:t>
            </a:r>
          </a:p>
          <a:p>
            <a:pPr>
              <a:buFont typeface="Arial"/>
              <a:buChar char="•"/>
            </a:pPr>
            <a:r>
              <a:rPr lang="en-US" dirty="0" smtClean="0"/>
              <a:t>  To extend or enhance the slideshow</a:t>
            </a:r>
          </a:p>
          <a:p>
            <a:pPr>
              <a:buFont typeface="Arial"/>
              <a:buChar char="•"/>
            </a:pPr>
            <a:r>
              <a:rPr lang="en-US" dirty="0" smtClean="0"/>
              <a:t>  As additional reference material for the instructor or students</a:t>
            </a:r>
          </a:p>
          <a:p>
            <a:pPr>
              <a:buFont typeface="Arial"/>
              <a:buChar char="•"/>
            </a:pPr>
            <a:r>
              <a:rPr lang="en-US" dirty="0" smtClean="0"/>
              <a:t>  To address topics that might arise during class that are tangential to the focus of the lesson</a:t>
            </a: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Demonstration  Images - </a:t>
            </a:r>
            <a:r>
              <a:rPr lang="en-US" dirty="0" smtClean="0"/>
              <a:t>Making a Frost Line</a:t>
            </a:r>
            <a:endParaRPr lang="en-US" dirty="0"/>
          </a:p>
        </p:txBody>
      </p:sp>
      <p:pic>
        <p:nvPicPr>
          <p:cNvPr id="3" name="Picture 2" descr="ceramic plate heated by flame from below1.JPG"/>
          <p:cNvPicPr preferRelativeResize="0">
            <a:picLocks noChangeAspect="1"/>
          </p:cNvPicPr>
          <p:nvPr/>
        </p:nvPicPr>
        <p:blipFill>
          <a:blip r:embed="rId2"/>
          <a:stretch>
            <a:fillRect/>
          </a:stretch>
        </p:blipFill>
        <p:spPr>
          <a:xfrm>
            <a:off x="5271551" y="1949407"/>
            <a:ext cx="3657600" cy="2743200"/>
          </a:xfrm>
          <a:prstGeom prst="rect">
            <a:avLst/>
          </a:prstGeom>
        </p:spPr>
      </p:pic>
      <p:pic>
        <p:nvPicPr>
          <p:cNvPr id="4" name="Picture 3" descr="equipment_side view.JPG"/>
          <p:cNvPicPr preferRelativeResize="0">
            <a:picLocks noChangeAspect="1"/>
          </p:cNvPicPr>
          <p:nvPr/>
        </p:nvPicPr>
        <p:blipFill>
          <a:blip r:embed="rId3"/>
          <a:stretch>
            <a:fillRect/>
          </a:stretch>
        </p:blipFill>
        <p:spPr>
          <a:xfrm>
            <a:off x="654145" y="3321007"/>
            <a:ext cx="3657600" cy="27432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14" name="Group 13"/>
          <p:cNvGrpSpPr/>
          <p:nvPr/>
        </p:nvGrpSpPr>
        <p:grpSpPr>
          <a:xfrm>
            <a:off x="4444636" y="1384774"/>
            <a:ext cx="4699364" cy="3132909"/>
            <a:chOff x="4444636" y="1384774"/>
            <a:chExt cx="4699364" cy="3132909"/>
          </a:xfrm>
        </p:grpSpPr>
        <p:pic>
          <p:nvPicPr>
            <p:cNvPr id="8" name="Picture 7"/>
            <p:cNvPicPr preferRelativeResize="0">
              <a:picLocks noChangeAspect="1"/>
            </p:cNvPicPr>
            <p:nvPr/>
          </p:nvPicPr>
          <p:blipFill>
            <a:blip r:embed="rId3"/>
            <a:stretch>
              <a:fillRect/>
            </a:stretch>
          </p:blipFill>
          <p:spPr>
            <a:xfrm>
              <a:off x="4444636" y="1384774"/>
              <a:ext cx="4699364" cy="3132909"/>
            </a:xfrm>
            <a:prstGeom prst="rect">
              <a:avLst/>
            </a:prstGeom>
          </p:spPr>
        </p:pic>
        <p:sp>
          <p:nvSpPr>
            <p:cNvPr id="10" name="TextBox 9"/>
            <p:cNvSpPr txBox="1"/>
            <p:nvPr/>
          </p:nvSpPr>
          <p:spPr>
            <a:xfrm>
              <a:off x="8831094" y="1410690"/>
              <a:ext cx="312906" cy="369332"/>
            </a:xfrm>
            <a:prstGeom prst="rect">
              <a:avLst/>
            </a:prstGeom>
            <a:noFill/>
          </p:spPr>
          <p:txBody>
            <a:bodyPr wrap="none" rtlCol="0">
              <a:spAutoFit/>
            </a:bodyPr>
            <a:lstStyle/>
            <a:p>
              <a:r>
                <a:rPr lang="en-US" dirty="0" smtClean="0">
                  <a:solidFill>
                    <a:srgbClr val="FFFF00"/>
                  </a:solidFill>
                </a:rPr>
                <a:t>B</a:t>
              </a:r>
              <a:endParaRPr lang="en-US" dirty="0">
                <a:solidFill>
                  <a:srgbClr val="FFFF00"/>
                </a:solidFill>
              </a:endParaRPr>
            </a:p>
          </p:txBody>
        </p:sp>
      </p:grpSp>
      <p:sp>
        <p:nvSpPr>
          <p:cNvPr id="4" name="Title 3"/>
          <p:cNvSpPr>
            <a:spLocks noGrp="1"/>
          </p:cNvSpPr>
          <p:nvPr>
            <p:ph type="title"/>
          </p:nvPr>
        </p:nvSpPr>
        <p:spPr>
          <a:xfrm>
            <a:off x="457200" y="274638"/>
            <a:ext cx="8229600" cy="931862"/>
          </a:xfrm>
        </p:spPr>
        <p:txBody>
          <a:bodyPr/>
          <a:lstStyle/>
          <a:p>
            <a:r>
              <a:rPr lang="en-US" dirty="0" smtClean="0"/>
              <a:t>Stellar Nurseries </a:t>
            </a:r>
            <a:endParaRPr lang="en-US" dirty="0"/>
          </a:p>
        </p:txBody>
      </p:sp>
      <p:grpSp>
        <p:nvGrpSpPr>
          <p:cNvPr id="15" name="Group 14"/>
          <p:cNvGrpSpPr/>
          <p:nvPr/>
        </p:nvGrpSpPr>
        <p:grpSpPr>
          <a:xfrm>
            <a:off x="-364" y="3893770"/>
            <a:ext cx="9372625" cy="2964229"/>
            <a:chOff x="-364" y="3893770"/>
            <a:chExt cx="9372625" cy="2964229"/>
          </a:xfrm>
        </p:grpSpPr>
        <p:pic>
          <p:nvPicPr>
            <p:cNvPr id="12" name="Picture 11"/>
            <p:cNvPicPr preferRelativeResize="0">
              <a:picLocks noChangeAspect="1"/>
            </p:cNvPicPr>
            <p:nvPr/>
          </p:nvPicPr>
          <p:blipFill>
            <a:blip r:embed="rId4"/>
            <a:stretch>
              <a:fillRect/>
            </a:stretch>
          </p:blipFill>
          <p:spPr>
            <a:xfrm>
              <a:off x="-364" y="3893770"/>
              <a:ext cx="9144364" cy="2964229"/>
            </a:xfrm>
            <a:prstGeom prst="rect">
              <a:avLst/>
            </a:prstGeom>
          </p:spPr>
        </p:pic>
        <p:sp>
          <p:nvSpPr>
            <p:cNvPr id="13" name="TextBox 12"/>
            <p:cNvSpPr txBox="1"/>
            <p:nvPr/>
          </p:nvSpPr>
          <p:spPr>
            <a:xfrm>
              <a:off x="8763339" y="4590620"/>
              <a:ext cx="608922" cy="369332"/>
            </a:xfrm>
            <a:prstGeom prst="rect">
              <a:avLst/>
            </a:prstGeom>
            <a:noFill/>
          </p:spPr>
          <p:txBody>
            <a:bodyPr wrap="square" rtlCol="0">
              <a:spAutoFit/>
            </a:bodyPr>
            <a:lstStyle/>
            <a:p>
              <a:r>
                <a:rPr lang="en-US" dirty="0" smtClean="0">
                  <a:solidFill>
                    <a:srgbClr val="FFFF00"/>
                  </a:solidFill>
                </a:rPr>
                <a:t>C</a:t>
              </a:r>
              <a:endParaRPr lang="en-US" dirty="0">
                <a:solidFill>
                  <a:srgbClr val="FFFF00"/>
                </a:solidFill>
              </a:endParaRPr>
            </a:p>
          </p:txBody>
        </p:sp>
      </p:grpSp>
      <p:grpSp>
        <p:nvGrpSpPr>
          <p:cNvPr id="9" name="Group 8"/>
          <p:cNvGrpSpPr/>
          <p:nvPr/>
        </p:nvGrpSpPr>
        <p:grpSpPr>
          <a:xfrm>
            <a:off x="-364" y="1384774"/>
            <a:ext cx="4445000" cy="4381500"/>
            <a:chOff x="457200" y="1206500"/>
            <a:chExt cx="4445000" cy="4381500"/>
          </a:xfrm>
        </p:grpSpPr>
        <p:pic>
          <p:nvPicPr>
            <p:cNvPr id="6" name="Picture 5"/>
            <p:cNvPicPr>
              <a:picLocks noChangeAspect="1"/>
            </p:cNvPicPr>
            <p:nvPr/>
          </p:nvPicPr>
          <p:blipFill>
            <a:blip r:embed="rId5"/>
            <a:stretch>
              <a:fillRect/>
            </a:stretch>
          </p:blipFill>
          <p:spPr>
            <a:xfrm>
              <a:off x="457200" y="1206500"/>
              <a:ext cx="4445000" cy="4381500"/>
            </a:xfrm>
            <a:prstGeom prst="rect">
              <a:avLst/>
            </a:prstGeom>
          </p:spPr>
        </p:pic>
        <p:sp>
          <p:nvSpPr>
            <p:cNvPr id="7" name="TextBox 6"/>
            <p:cNvSpPr txBox="1"/>
            <p:nvPr/>
          </p:nvSpPr>
          <p:spPr>
            <a:xfrm>
              <a:off x="4503577" y="1206500"/>
              <a:ext cx="398623" cy="369332"/>
            </a:xfrm>
            <a:prstGeom prst="rect">
              <a:avLst/>
            </a:prstGeom>
            <a:noFill/>
          </p:spPr>
          <p:txBody>
            <a:bodyPr wrap="square" rtlCol="0">
              <a:spAutoFit/>
            </a:bodyPr>
            <a:lstStyle/>
            <a:p>
              <a:r>
                <a:rPr lang="en-US" dirty="0" smtClean="0">
                  <a:solidFill>
                    <a:srgbClr val="FFFF00"/>
                  </a:solidFill>
                </a:rPr>
                <a:t>A</a:t>
              </a:r>
              <a:endParaRPr lang="en-US" dirty="0">
                <a:solidFill>
                  <a:srgbClr val="FFFF00"/>
                </a:solidFill>
              </a:endParaRPr>
            </a:p>
          </p:txBody>
        </p:sp>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did the solar system form?</a:t>
            </a:r>
            <a:endParaRPr lang="en-US" dirty="0"/>
          </a:p>
        </p:txBody>
      </p:sp>
      <p:pic>
        <p:nvPicPr>
          <p:cNvPr id="3" name="Picture 2"/>
          <p:cNvPicPr>
            <a:picLocks noChangeAspect="1"/>
          </p:cNvPicPr>
          <p:nvPr/>
        </p:nvPicPr>
        <p:blipFill>
          <a:blip r:embed="rId3"/>
          <a:stretch>
            <a:fillRect/>
          </a:stretch>
        </p:blipFill>
        <p:spPr>
          <a:xfrm>
            <a:off x="3449112" y="1600402"/>
            <a:ext cx="5237688" cy="2884286"/>
          </a:xfrm>
          <a:prstGeom prst="rect">
            <a:avLst/>
          </a:prstGeom>
        </p:spPr>
      </p:pic>
      <p:pic>
        <p:nvPicPr>
          <p:cNvPr id="5" name="Picture 4"/>
          <p:cNvPicPr>
            <a:picLocks noChangeAspect="1"/>
          </p:cNvPicPr>
          <p:nvPr/>
        </p:nvPicPr>
        <p:blipFill>
          <a:blip r:embed="rId4"/>
          <a:stretch>
            <a:fillRect/>
          </a:stretch>
        </p:blipFill>
        <p:spPr>
          <a:xfrm>
            <a:off x="190717" y="1417638"/>
            <a:ext cx="3111500" cy="3067050"/>
          </a:xfrm>
          <a:prstGeom prst="rect">
            <a:avLst/>
          </a:prstGeom>
        </p:spPr>
      </p:pic>
      <p:pic>
        <p:nvPicPr>
          <p:cNvPr id="7" name="Picture 6"/>
          <p:cNvPicPr>
            <a:picLocks noChangeAspect="1"/>
          </p:cNvPicPr>
          <p:nvPr/>
        </p:nvPicPr>
        <p:blipFill>
          <a:blip r:embed="rId5"/>
          <a:stretch>
            <a:fillRect/>
          </a:stretch>
        </p:blipFill>
        <p:spPr>
          <a:xfrm rot="19489265">
            <a:off x="2534427" y="1762585"/>
            <a:ext cx="1535577" cy="1358395"/>
          </a:xfrm>
          <a:prstGeom prst="rect">
            <a:avLst/>
          </a:prstGeom>
        </p:spPr>
      </p:pic>
      <p:pic>
        <p:nvPicPr>
          <p:cNvPr id="9" name="Picture 8"/>
          <p:cNvPicPr preferRelativeResize="0">
            <a:picLocks noChangeAspect="1"/>
          </p:cNvPicPr>
          <p:nvPr/>
        </p:nvPicPr>
        <p:blipFill>
          <a:blip r:embed="rId6"/>
          <a:stretch>
            <a:fillRect/>
          </a:stretch>
        </p:blipFill>
        <p:spPr>
          <a:xfrm>
            <a:off x="5779872" y="4484688"/>
            <a:ext cx="2764529" cy="2211623"/>
          </a:xfrm>
          <a:prstGeom prst="rect">
            <a:avLst/>
          </a:prstGeom>
        </p:spPr>
      </p:pic>
      <p:pic>
        <p:nvPicPr>
          <p:cNvPr id="8" name="Picture 7"/>
          <p:cNvPicPr>
            <a:picLocks noChangeAspect="1"/>
          </p:cNvPicPr>
          <p:nvPr/>
        </p:nvPicPr>
        <p:blipFill>
          <a:blip r:embed="rId5"/>
          <a:stretch>
            <a:fillRect/>
          </a:stretch>
        </p:blipFill>
        <p:spPr>
          <a:xfrm rot="1860003">
            <a:off x="5533104" y="3475189"/>
            <a:ext cx="1535577" cy="1358395"/>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potal.tiff"/>
          <p:cNvPicPr>
            <a:picLocks noChangeAspect="1"/>
          </p:cNvPicPr>
          <p:nvPr/>
        </p:nvPicPr>
        <p:blipFill>
          <a:blip r:embed="rId3"/>
          <a:stretch>
            <a:fillRect/>
          </a:stretch>
        </p:blipFill>
        <p:spPr>
          <a:xfrm>
            <a:off x="2067578" y="753199"/>
            <a:ext cx="4559300" cy="2070100"/>
          </a:xfrm>
          <a:prstGeom prst="rect">
            <a:avLst/>
          </a:prstGeom>
        </p:spPr>
      </p:pic>
      <p:pic>
        <p:nvPicPr>
          <p:cNvPr id="8" name="Picture 7" descr="webb.tiff"/>
          <p:cNvPicPr preferRelativeResize="0">
            <a:picLocks noChangeAspect="1"/>
          </p:cNvPicPr>
          <p:nvPr/>
        </p:nvPicPr>
        <p:blipFill>
          <a:blip r:embed="rId4"/>
          <a:stretch>
            <a:fillRect/>
          </a:stretch>
        </p:blipFill>
        <p:spPr>
          <a:xfrm>
            <a:off x="2346978" y="3059946"/>
            <a:ext cx="4000500" cy="27178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8" name="Rectangle 4"/>
          <p:cNvSpPr>
            <a:spLocks noChangeArrowheads="1"/>
          </p:cNvSpPr>
          <p:nvPr/>
        </p:nvSpPr>
        <p:spPr bwMode="auto">
          <a:xfrm>
            <a:off x="936323" y="1971154"/>
            <a:ext cx="2392458" cy="1015694"/>
          </a:xfrm>
          <a:prstGeom prst="rect">
            <a:avLst/>
          </a:prstGeom>
          <a:noFill/>
          <a:ln w="25400">
            <a:solidFill>
              <a:srgbClr val="000000"/>
            </a:solidFill>
            <a:miter lim="800000"/>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2" name="Title 1"/>
          <p:cNvSpPr>
            <a:spLocks noGrp="1"/>
          </p:cNvSpPr>
          <p:nvPr>
            <p:ph type="title"/>
          </p:nvPr>
        </p:nvSpPr>
        <p:spPr/>
        <p:txBody>
          <a:bodyPr/>
          <a:lstStyle/>
          <a:p>
            <a:r>
              <a:rPr lang="en-US"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a:cs typeface="Comic Sans MS"/>
              </a:rPr>
              <a:t>Astro</a:t>
            </a: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a:cs typeface="Comic Sans MS"/>
              </a:rPr>
              <a:t> Comics Presents…</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a:cs typeface="Comic Sans MS"/>
            </a:endParaRPr>
          </a:p>
        </p:txBody>
      </p:sp>
      <p:sp>
        <p:nvSpPr>
          <p:cNvPr id="21509" name="AutoShape 5"/>
          <p:cNvSpPr>
            <a:spLocks noChangeArrowheads="1"/>
          </p:cNvSpPr>
          <p:nvPr/>
        </p:nvSpPr>
        <p:spPr bwMode="auto">
          <a:xfrm>
            <a:off x="936323" y="1971154"/>
            <a:ext cx="914315" cy="453888"/>
          </a:xfrm>
          <a:prstGeom prst="roundRect">
            <a:avLst>
              <a:gd name="adj" fmla="val 16667"/>
            </a:avLst>
          </a:prstGeom>
          <a:noFill/>
          <a:ln w="6350">
            <a:solidFill>
              <a:srgbClr val="000000"/>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Cambria" charset="0"/>
                <a:ea typeface="Times New Roman" charset="0"/>
              </a:rPr>
              <a:t>Long ago…</a:t>
            </a:r>
            <a:endParaRPr kumimoji="0" lang="en-US" sz="1000" b="0" i="0" u="none" strike="noStrike" cap="none" normalizeH="0" baseline="0">
              <a:ln>
                <a:noFill/>
              </a:ln>
              <a:solidFill>
                <a:schemeClr val="tx1"/>
              </a:solidFill>
              <a:effectLst/>
              <a:latin typeface="Times New Roman" charset="0"/>
              <a:ea typeface="Times New Roman" charset="0"/>
            </a:endParaRPr>
          </a:p>
        </p:txBody>
      </p:sp>
      <p:pic>
        <p:nvPicPr>
          <p:cNvPr id="21511" name="Picture 58" descr="MC900241091.WMF"/>
          <p:cNvPicPr>
            <a:picLocks noChangeArrowheads="1"/>
          </p:cNvPicPr>
          <p:nvPr/>
        </p:nvPicPr>
        <p:blipFill>
          <a:blip r:embed="rId2"/>
          <a:srcRect/>
          <a:stretch>
            <a:fillRect/>
          </a:stretch>
        </p:blipFill>
        <p:spPr bwMode="auto">
          <a:xfrm>
            <a:off x="1831589" y="2714515"/>
            <a:ext cx="189212" cy="176477"/>
          </a:xfrm>
          <a:prstGeom prst="rect">
            <a:avLst/>
          </a:prstGeom>
          <a:noFill/>
        </p:spPr>
      </p:pic>
      <p:pic>
        <p:nvPicPr>
          <p:cNvPr id="21512" name="Picture 59" descr="MC900241091.WMF"/>
          <p:cNvPicPr>
            <a:picLocks noChangeArrowheads="1"/>
          </p:cNvPicPr>
          <p:nvPr/>
        </p:nvPicPr>
        <p:blipFill>
          <a:blip r:embed="rId3"/>
          <a:srcRect/>
          <a:stretch>
            <a:fillRect/>
          </a:stretch>
        </p:blipFill>
        <p:spPr bwMode="auto">
          <a:xfrm>
            <a:off x="2060168" y="2340613"/>
            <a:ext cx="420331" cy="389773"/>
          </a:xfrm>
          <a:prstGeom prst="rect">
            <a:avLst/>
          </a:prstGeom>
          <a:noFill/>
        </p:spPr>
      </p:pic>
      <p:pic>
        <p:nvPicPr>
          <p:cNvPr id="12" name="Picture 58" descr="MC900241091.WMF"/>
          <p:cNvPicPr>
            <a:picLocks noChangeArrowheads="1"/>
          </p:cNvPicPr>
          <p:nvPr/>
        </p:nvPicPr>
        <p:blipFill>
          <a:blip r:embed="rId2"/>
          <a:srcRect/>
          <a:stretch>
            <a:fillRect/>
          </a:stretch>
        </p:blipFill>
        <p:spPr bwMode="auto">
          <a:xfrm>
            <a:off x="1781687" y="2428633"/>
            <a:ext cx="189212" cy="176477"/>
          </a:xfrm>
          <a:prstGeom prst="rect">
            <a:avLst/>
          </a:prstGeom>
          <a:noFill/>
        </p:spPr>
      </p:pic>
      <p:pic>
        <p:nvPicPr>
          <p:cNvPr id="14" name="Picture 58" descr="MC900241091.WMF"/>
          <p:cNvPicPr>
            <a:picLocks noChangeArrowheads="1"/>
          </p:cNvPicPr>
          <p:nvPr/>
        </p:nvPicPr>
        <p:blipFill>
          <a:blip r:embed="rId2"/>
          <a:srcRect/>
          <a:stretch>
            <a:fillRect/>
          </a:stretch>
        </p:blipFill>
        <p:spPr bwMode="auto">
          <a:xfrm>
            <a:off x="1457103" y="2609815"/>
            <a:ext cx="189212" cy="176477"/>
          </a:xfrm>
          <a:prstGeom prst="rect">
            <a:avLst/>
          </a:prstGeom>
          <a:noFill/>
        </p:spPr>
      </p:pic>
      <p:grpSp>
        <p:nvGrpSpPr>
          <p:cNvPr id="21520" name="Group 16"/>
          <p:cNvGrpSpPr>
            <a:grpSpLocks/>
          </p:cNvGrpSpPr>
          <p:nvPr/>
        </p:nvGrpSpPr>
        <p:grpSpPr bwMode="auto">
          <a:xfrm>
            <a:off x="4273061" y="2006714"/>
            <a:ext cx="1143451" cy="1028700"/>
            <a:chOff x="926" y="6484"/>
            <a:chExt cx="1800" cy="1620"/>
          </a:xfrm>
        </p:grpSpPr>
        <p:sp>
          <p:nvSpPr>
            <p:cNvPr id="21521" name="AutoShape 17"/>
            <p:cNvSpPr>
              <a:spLocks noChangeArrowheads="1"/>
            </p:cNvSpPr>
            <p:nvPr/>
          </p:nvSpPr>
          <p:spPr bwMode="auto">
            <a:xfrm>
              <a:off x="926" y="6484"/>
              <a:ext cx="1800" cy="1620"/>
            </a:xfrm>
            <a:prstGeom prst="roundRect">
              <a:avLst>
                <a:gd name="adj" fmla="val 16667"/>
              </a:avLst>
            </a:prstGeom>
            <a:noFill/>
            <a:ln w="25400">
              <a:solidFill>
                <a:srgbClr val="000000"/>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Times New Roman" charset="0"/>
                <a:ea typeface="Times New Roman" charset="0"/>
              </a:endParaRPr>
            </a:p>
          </p:txBody>
        </p:sp>
        <p:sp>
          <p:nvSpPr>
            <p:cNvPr id="21522" name="AutoShape 18"/>
            <p:cNvSpPr>
              <a:spLocks noChangeArrowheads="1"/>
            </p:cNvSpPr>
            <p:nvPr/>
          </p:nvSpPr>
          <p:spPr bwMode="auto">
            <a:xfrm>
              <a:off x="1237" y="7549"/>
              <a:ext cx="1042" cy="535"/>
            </a:xfrm>
            <a:prstGeom prst="roundRect">
              <a:avLst>
                <a:gd name="adj" fmla="val 16667"/>
              </a:avLst>
            </a:prstGeom>
            <a:noFill/>
            <a:ln w="6350">
              <a:solidFill>
                <a:srgbClr val="000000"/>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Cambria" charset="0"/>
                  <a:ea typeface="Times New Roman" charset="0"/>
                </a:rPr>
                <a:t>Nebula</a:t>
              </a:r>
              <a:endParaRPr kumimoji="0" lang="en-US" sz="1000" b="0" i="0" u="none" strike="noStrike" cap="none" normalizeH="0" baseline="0" dirty="0">
                <a:ln>
                  <a:noFill/>
                </a:ln>
                <a:solidFill>
                  <a:schemeClr val="tx1"/>
                </a:solidFill>
                <a:effectLst/>
                <a:latin typeface="Times New Roman" charset="0"/>
                <a:ea typeface="Times New Roman" charset="0"/>
              </a:endParaRPr>
            </a:p>
          </p:txBody>
        </p:sp>
        <p:sp>
          <p:nvSpPr>
            <p:cNvPr id="21523" name="AutoShape 19"/>
            <p:cNvSpPr>
              <a:spLocks noChangeAspect="1" noChangeArrowheads="1"/>
            </p:cNvSpPr>
            <p:nvPr/>
          </p:nvSpPr>
          <p:spPr bwMode="auto">
            <a:xfrm>
              <a:off x="986" y="6664"/>
              <a:ext cx="1293" cy="686"/>
            </a:xfrm>
            <a:prstGeom prst="cloudCallout">
              <a:avLst>
                <a:gd name="adj1" fmla="val 30898"/>
                <a:gd name="adj2" fmla="val -38921"/>
              </a:avLst>
            </a:prstGeom>
            <a:noFill/>
            <a:ln w="19050">
              <a:solidFill>
                <a:srgbClr val="000000"/>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Times New Roman" charset="0"/>
                <a:ea typeface="Times New Roman" charset="0"/>
              </a:endParaRPr>
            </a:p>
          </p:txBody>
        </p:sp>
      </p:grpSp>
      <p:sp>
        <p:nvSpPr>
          <p:cNvPr id="29" name="Cloud Callout 28"/>
          <p:cNvSpPr/>
          <p:nvPr/>
        </p:nvSpPr>
        <p:spPr>
          <a:xfrm>
            <a:off x="1646315" y="2890992"/>
            <a:ext cx="2125453" cy="814929"/>
          </a:xfrm>
          <a:prstGeom prst="cloudCallout">
            <a:avLst>
              <a:gd name="adj1" fmla="val -50854"/>
              <a:gd name="adj2" fmla="val -6163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rPr>
              <a:t>Hmm…I am just moving around randomly.</a:t>
            </a:r>
            <a:endParaRPr lang="en-US" sz="1200" dirty="0">
              <a:solidFill>
                <a:schemeClr val="tx1"/>
              </a:solidFill>
            </a:endParaRPr>
          </a:p>
        </p:txBody>
      </p:sp>
      <p:sp>
        <p:nvSpPr>
          <p:cNvPr id="21510" name="AutoShape 6"/>
          <p:cNvSpPr>
            <a:spLocks noChangeArrowheads="1"/>
          </p:cNvSpPr>
          <p:nvPr/>
        </p:nvSpPr>
        <p:spPr bwMode="auto">
          <a:xfrm flipH="1">
            <a:off x="3068575" y="1417638"/>
            <a:ext cx="1100941" cy="682980"/>
          </a:xfrm>
          <a:prstGeom prst="wedgeEllipseCallout">
            <a:avLst>
              <a:gd name="adj1" fmla="val 100431"/>
              <a:gd name="adj2" fmla="val 101657"/>
            </a:avLst>
          </a:prstGeom>
          <a:solidFill>
            <a:schemeClr val="bg1">
              <a:lumMod val="85000"/>
            </a:schemeClr>
          </a:solidFill>
          <a:ln w="9525">
            <a:solidFill>
              <a:srgbClr val="000000"/>
            </a:solidFill>
            <a:miter lim="800000"/>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FF"/>
                </a:solidFill>
                <a:effectLst/>
                <a:latin typeface="Cambria" charset="0"/>
                <a:ea typeface="Times New Roman" charset="0"/>
              </a:rPr>
              <a:t>Before Planets</a:t>
            </a:r>
          </a:p>
        </p:txBody>
      </p:sp>
      <p:pic>
        <p:nvPicPr>
          <p:cNvPr id="30" name="Picture 29" descr="MC900383552.WMF"/>
          <p:cNvPicPr>
            <a:picLocks noChangeAspect="1"/>
          </p:cNvPicPr>
          <p:nvPr/>
        </p:nvPicPr>
        <p:blipFill>
          <a:blip r:embed="rId4"/>
          <a:stretch>
            <a:fillRect/>
          </a:stretch>
        </p:blipFill>
        <p:spPr>
          <a:xfrm flipH="1">
            <a:off x="5700469" y="1971154"/>
            <a:ext cx="698500" cy="850900"/>
          </a:xfrm>
          <a:prstGeom prst="rect">
            <a:avLst/>
          </a:prstGeom>
        </p:spPr>
      </p:pic>
      <p:sp>
        <p:nvSpPr>
          <p:cNvPr id="32" name="Oval Callout 31"/>
          <p:cNvSpPr/>
          <p:nvPr/>
        </p:nvSpPr>
        <p:spPr>
          <a:xfrm>
            <a:off x="6796872" y="1706657"/>
            <a:ext cx="1889928" cy="633956"/>
          </a:xfrm>
          <a:prstGeom prst="wedgeEllipseCallout">
            <a:avLst>
              <a:gd name="adj1" fmla="val -78122"/>
              <a:gd name="adj2" fmla="val 21816"/>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0000FF"/>
                </a:solidFill>
              </a:rPr>
              <a:t>A nebula is a cloud of dust and gas in space.</a:t>
            </a:r>
            <a:endParaRPr lang="en-US" sz="1200" dirty="0">
              <a:solidFill>
                <a:srgbClr val="0000FF"/>
              </a:solidFill>
            </a:endParaRPr>
          </a:p>
        </p:txBody>
      </p:sp>
      <p:sp>
        <p:nvSpPr>
          <p:cNvPr id="33" name="TextBox 32"/>
          <p:cNvSpPr txBox="1"/>
          <p:nvPr/>
        </p:nvSpPr>
        <p:spPr>
          <a:xfrm>
            <a:off x="5529152" y="4263198"/>
            <a:ext cx="3157648" cy="2308324"/>
          </a:xfrm>
          <a:prstGeom prst="rect">
            <a:avLst/>
          </a:prstGeom>
          <a:noFill/>
        </p:spPr>
        <p:txBody>
          <a:bodyPr wrap="square" rtlCol="0">
            <a:spAutoFit/>
          </a:bodyPr>
          <a:lstStyle/>
          <a:p>
            <a:r>
              <a:rPr lang="en-US" dirty="0" smtClean="0"/>
              <a:t>Characteristics of Great Comics:</a:t>
            </a:r>
          </a:p>
          <a:p>
            <a:pPr>
              <a:buFont typeface="Arial"/>
              <a:buChar char="•"/>
            </a:pPr>
            <a:r>
              <a:rPr lang="en-US" dirty="0" smtClean="0"/>
              <a:t>Keep it simple</a:t>
            </a:r>
          </a:p>
          <a:p>
            <a:pPr>
              <a:buFont typeface="Arial"/>
              <a:buChar char="•"/>
            </a:pPr>
            <a:r>
              <a:rPr lang="en-US" dirty="0" smtClean="0"/>
              <a:t>One idea per panel</a:t>
            </a:r>
          </a:p>
          <a:p>
            <a:pPr>
              <a:buFont typeface="Arial"/>
              <a:buChar char="•"/>
            </a:pPr>
            <a:r>
              <a:rPr lang="en-US" dirty="0" smtClean="0"/>
              <a:t>Organize your ideas</a:t>
            </a:r>
          </a:p>
          <a:p>
            <a:pPr>
              <a:buFont typeface="Arial"/>
              <a:buChar char="•"/>
            </a:pPr>
            <a:r>
              <a:rPr lang="en-US" dirty="0" smtClean="0"/>
              <a:t>Beginning, Middle and End</a:t>
            </a:r>
          </a:p>
          <a:p>
            <a:pPr>
              <a:buFont typeface="Arial"/>
              <a:buChar char="•"/>
            </a:pPr>
            <a:endParaRPr lang="en-US" dirty="0" smtClean="0"/>
          </a:p>
          <a:p>
            <a:endParaRPr lang="en-US" dirty="0" smtClean="0"/>
          </a:p>
          <a:p>
            <a:endParaRPr lang="en-US" dirty="0"/>
          </a:p>
        </p:txBody>
      </p:sp>
      <p:sp>
        <p:nvSpPr>
          <p:cNvPr id="34" name="Rounded Rectangle 33"/>
          <p:cNvSpPr/>
          <p:nvPr/>
        </p:nvSpPr>
        <p:spPr>
          <a:xfrm>
            <a:off x="936323" y="4263198"/>
            <a:ext cx="4019896" cy="1412001"/>
          </a:xfrm>
          <a:prstGeom prst="round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5263"/>
            <a:ext cx="8229600" cy="1143000"/>
          </a:xfrm>
        </p:spPr>
        <p:txBody>
          <a:bodyPr>
            <a:normAutofit fontScale="90000"/>
          </a:bodyPr>
          <a:lstStyle/>
          <a:p>
            <a:r>
              <a:rPr lang="en-US" dirty="0" smtClean="0"/>
              <a:t>What is the composition of the Universe?</a:t>
            </a:r>
            <a:endParaRPr lang="en-US" dirty="0"/>
          </a:p>
        </p:txBody>
      </p:sp>
      <p:pic>
        <p:nvPicPr>
          <p:cNvPr id="4" name="Picture 3"/>
          <p:cNvPicPr preferRelativeResize="0">
            <a:picLocks noChangeAspect="1"/>
          </p:cNvPicPr>
          <p:nvPr/>
        </p:nvPicPr>
        <p:blipFill>
          <a:blip r:embed="rId3"/>
          <a:stretch>
            <a:fillRect/>
          </a:stretch>
        </p:blipFill>
        <p:spPr>
          <a:xfrm>
            <a:off x="2511187" y="1384774"/>
            <a:ext cx="3766316" cy="2510877"/>
          </a:xfrm>
          <a:prstGeom prst="rect">
            <a:avLst/>
          </a:prstGeom>
        </p:spPr>
      </p:pic>
      <p:pic>
        <p:nvPicPr>
          <p:cNvPr id="6" name="Picture 5"/>
          <p:cNvPicPr preferRelativeResize="0">
            <a:picLocks noChangeAspect="1"/>
          </p:cNvPicPr>
          <p:nvPr/>
        </p:nvPicPr>
        <p:blipFill>
          <a:blip r:embed="rId4"/>
          <a:stretch>
            <a:fillRect/>
          </a:stretch>
        </p:blipFill>
        <p:spPr>
          <a:xfrm>
            <a:off x="648433" y="4602906"/>
            <a:ext cx="2743200" cy="1828800"/>
          </a:xfrm>
          <a:prstGeom prst="rect">
            <a:avLst/>
          </a:prstGeom>
        </p:spPr>
      </p:pic>
      <p:pic>
        <p:nvPicPr>
          <p:cNvPr id="7" name="Picture 6"/>
          <p:cNvPicPr preferRelativeResize="0">
            <a:picLocks noChangeAspect="1"/>
          </p:cNvPicPr>
          <p:nvPr/>
        </p:nvPicPr>
        <p:blipFill>
          <a:blip r:embed="rId5"/>
          <a:stretch>
            <a:fillRect/>
          </a:stretch>
        </p:blipFill>
        <p:spPr>
          <a:xfrm>
            <a:off x="4004879" y="4602906"/>
            <a:ext cx="1828800" cy="1828800"/>
          </a:xfrm>
          <a:prstGeom prst="rect">
            <a:avLst/>
          </a:prstGeom>
        </p:spPr>
      </p:pic>
      <p:pic>
        <p:nvPicPr>
          <p:cNvPr id="8" name="Picture 7"/>
          <p:cNvPicPr preferRelativeResize="0">
            <a:picLocks noChangeAspect="1"/>
          </p:cNvPicPr>
          <p:nvPr/>
        </p:nvPicPr>
        <p:blipFill>
          <a:blip r:embed="rId6"/>
          <a:stretch>
            <a:fillRect/>
          </a:stretch>
        </p:blipFill>
        <p:spPr>
          <a:xfrm>
            <a:off x="6446925" y="4602906"/>
            <a:ext cx="1693333" cy="182880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pte.tiff"/>
          <p:cNvPicPr>
            <a:picLocks noChangeAspect="1"/>
          </p:cNvPicPr>
          <p:nvPr/>
        </p:nvPicPr>
        <p:blipFill>
          <a:blip r:embed="rId2"/>
          <a:stretch>
            <a:fillRect/>
          </a:stretch>
        </p:blipFill>
        <p:spPr>
          <a:xfrm>
            <a:off x="0" y="27392"/>
            <a:ext cx="9144000" cy="6803216"/>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 name="Picture 13"/>
          <p:cNvPicPr preferRelativeResize="0">
            <a:picLocks noChangeAspect="1"/>
          </p:cNvPicPr>
          <p:nvPr/>
        </p:nvPicPr>
        <p:blipFill>
          <a:blip r:embed="rId3">
            <a:alphaModFix amt="50000"/>
          </a:blip>
          <a:stretch>
            <a:fillRect/>
          </a:stretch>
        </p:blipFill>
        <p:spPr>
          <a:xfrm>
            <a:off x="0" y="1651000"/>
            <a:ext cx="9155370" cy="5207000"/>
          </a:xfrm>
          <a:prstGeom prst="rect">
            <a:avLst/>
          </a:prstGeom>
          <a:ln>
            <a:solidFill>
              <a:schemeClr val="tx1"/>
            </a:solidFill>
          </a:ln>
        </p:spPr>
      </p:pic>
      <p:sp>
        <p:nvSpPr>
          <p:cNvPr id="2" name="Title 1"/>
          <p:cNvSpPr>
            <a:spLocks noGrp="1"/>
          </p:cNvSpPr>
          <p:nvPr>
            <p:ph type="title"/>
          </p:nvPr>
        </p:nvSpPr>
        <p:spPr>
          <a:xfrm>
            <a:off x="457200" y="238125"/>
            <a:ext cx="8229600" cy="1143000"/>
          </a:xfrm>
        </p:spPr>
        <p:txBody>
          <a:bodyPr>
            <a:normAutofit fontScale="90000"/>
          </a:bodyPr>
          <a:lstStyle/>
          <a:p>
            <a:r>
              <a:rPr lang="en-US" dirty="0" smtClean="0"/>
              <a:t>Which elements do we find beyond Earth?</a:t>
            </a:r>
            <a:endParaRPr lang="en-US" dirty="0"/>
          </a:p>
        </p:txBody>
      </p:sp>
      <p:pic>
        <p:nvPicPr>
          <p:cNvPr id="10" name="Picture 9" descr="MC900299541.WMF"/>
          <p:cNvPicPr>
            <a:picLocks noChangeAspect="1"/>
          </p:cNvPicPr>
          <p:nvPr/>
        </p:nvPicPr>
        <p:blipFill>
          <a:blip r:embed="rId4"/>
          <a:stretch>
            <a:fillRect/>
          </a:stretch>
        </p:blipFill>
        <p:spPr>
          <a:xfrm>
            <a:off x="5796169" y="5080000"/>
            <a:ext cx="1828800" cy="1778000"/>
          </a:xfrm>
          <a:prstGeom prst="rect">
            <a:avLst/>
          </a:prstGeom>
        </p:spPr>
      </p:pic>
      <p:pic>
        <p:nvPicPr>
          <p:cNvPr id="11" name="Picture 10" descr="MC900383552.WMF"/>
          <p:cNvPicPr>
            <a:picLocks noChangeAspect="1"/>
          </p:cNvPicPr>
          <p:nvPr/>
        </p:nvPicPr>
        <p:blipFill>
          <a:blip r:embed="rId5"/>
          <a:stretch>
            <a:fillRect/>
          </a:stretch>
        </p:blipFill>
        <p:spPr>
          <a:xfrm flipH="1">
            <a:off x="8337550" y="6007100"/>
            <a:ext cx="698500" cy="850900"/>
          </a:xfrm>
          <a:prstGeom prst="rect">
            <a:avLst/>
          </a:prstGeom>
        </p:spPr>
      </p:pic>
      <p:sp>
        <p:nvSpPr>
          <p:cNvPr id="12" name="Oval Callout 11"/>
          <p:cNvSpPr/>
          <p:nvPr/>
        </p:nvSpPr>
        <p:spPr>
          <a:xfrm>
            <a:off x="6357628" y="3655998"/>
            <a:ext cx="2678422" cy="1126448"/>
          </a:xfrm>
          <a:prstGeom prst="wedgeEllipseCallout">
            <a:avLst>
              <a:gd name="adj1" fmla="val 32699"/>
              <a:gd name="adj2" fmla="val 166748"/>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rgbClr val="0000FF"/>
                </a:solidFill>
              </a:rPr>
              <a:t>What’s out there?</a:t>
            </a:r>
            <a:endParaRPr lang="en-US" sz="1600" dirty="0">
              <a:solidFill>
                <a:srgbClr val="0000FF"/>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 name="Picture 13"/>
          <p:cNvPicPr preferRelativeResize="0">
            <a:picLocks noChangeAspect="1"/>
          </p:cNvPicPr>
          <p:nvPr/>
        </p:nvPicPr>
        <p:blipFill>
          <a:blip r:embed="rId3">
            <a:alphaModFix amt="50000"/>
          </a:blip>
          <a:stretch>
            <a:fillRect/>
          </a:stretch>
        </p:blipFill>
        <p:spPr>
          <a:xfrm>
            <a:off x="0" y="1109271"/>
            <a:ext cx="9155370" cy="5775402"/>
          </a:xfrm>
          <a:prstGeom prst="rect">
            <a:avLst/>
          </a:prstGeom>
          <a:ln>
            <a:solidFill>
              <a:schemeClr val="tx1"/>
            </a:solidFill>
          </a:ln>
        </p:spPr>
      </p:pic>
      <p:sp>
        <p:nvSpPr>
          <p:cNvPr id="2" name="Title 1"/>
          <p:cNvSpPr>
            <a:spLocks noGrp="1"/>
          </p:cNvSpPr>
          <p:nvPr>
            <p:ph type="title"/>
          </p:nvPr>
        </p:nvSpPr>
        <p:spPr>
          <a:xfrm>
            <a:off x="457200" y="0"/>
            <a:ext cx="8229600" cy="1143000"/>
          </a:xfrm>
        </p:spPr>
        <p:txBody>
          <a:bodyPr/>
          <a:lstStyle/>
          <a:p>
            <a:r>
              <a:rPr lang="en-US" dirty="0" smtClean="0">
                <a:solidFill>
                  <a:srgbClr val="000000"/>
                </a:solidFill>
              </a:rPr>
              <a:t>The Astronomer’s Periodic Table</a:t>
            </a:r>
            <a:endParaRPr lang="en-US" dirty="0">
              <a:solidFill>
                <a:srgbClr val="000000"/>
              </a:solidFill>
            </a:endParaRPr>
          </a:p>
        </p:txBody>
      </p:sp>
      <p:sp>
        <p:nvSpPr>
          <p:cNvPr id="5" name="Rectangle 4"/>
          <p:cNvSpPr/>
          <p:nvPr/>
        </p:nvSpPr>
        <p:spPr>
          <a:xfrm>
            <a:off x="677334" y="1749778"/>
            <a:ext cx="2229556" cy="2469444"/>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600" dirty="0" smtClean="0">
                <a:solidFill>
                  <a:srgbClr val="0000FF"/>
                </a:solidFill>
              </a:rPr>
              <a:t>H</a:t>
            </a:r>
            <a:endParaRPr lang="en-US" sz="9600" dirty="0">
              <a:solidFill>
                <a:srgbClr val="0000FF"/>
              </a:solidFill>
            </a:endParaRPr>
          </a:p>
        </p:txBody>
      </p:sp>
      <p:sp>
        <p:nvSpPr>
          <p:cNvPr id="6" name="Rectangle 5"/>
          <p:cNvSpPr/>
          <p:nvPr/>
        </p:nvSpPr>
        <p:spPr>
          <a:xfrm>
            <a:off x="3181768" y="3005667"/>
            <a:ext cx="1174043" cy="1213555"/>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smtClean="0">
                <a:solidFill>
                  <a:srgbClr val="0000FF"/>
                </a:solidFill>
              </a:rPr>
              <a:t>He</a:t>
            </a:r>
            <a:endParaRPr lang="en-US" sz="4000" dirty="0">
              <a:solidFill>
                <a:srgbClr val="0000FF"/>
              </a:solidFill>
            </a:endParaRPr>
          </a:p>
        </p:txBody>
      </p:sp>
      <p:sp>
        <p:nvSpPr>
          <p:cNvPr id="7" name="TextBox 6"/>
          <p:cNvSpPr txBox="1"/>
          <p:nvPr/>
        </p:nvSpPr>
        <p:spPr>
          <a:xfrm>
            <a:off x="677334" y="4671999"/>
            <a:ext cx="713957" cy="369332"/>
          </a:xfrm>
          <a:prstGeom prst="rect">
            <a:avLst/>
          </a:prstGeom>
          <a:noFill/>
        </p:spPr>
        <p:txBody>
          <a:bodyPr wrap="none" rtlCol="0">
            <a:spAutoFit/>
          </a:bodyPr>
          <a:lstStyle/>
          <a:p>
            <a:r>
              <a:rPr lang="en-US" dirty="0" smtClean="0">
                <a:solidFill>
                  <a:srgbClr val="0000FF"/>
                </a:solidFill>
              </a:rPr>
              <a:t>C N O</a:t>
            </a:r>
            <a:endParaRPr lang="en-US" dirty="0">
              <a:solidFill>
                <a:srgbClr val="0000FF"/>
              </a:solidFill>
            </a:endParaRPr>
          </a:p>
        </p:txBody>
      </p:sp>
      <p:sp>
        <p:nvSpPr>
          <p:cNvPr id="8" name="TextBox 7"/>
          <p:cNvSpPr txBox="1"/>
          <p:nvPr/>
        </p:nvSpPr>
        <p:spPr>
          <a:xfrm>
            <a:off x="1408801" y="4671999"/>
            <a:ext cx="1498089" cy="369332"/>
          </a:xfrm>
          <a:prstGeom prst="rect">
            <a:avLst/>
          </a:prstGeom>
          <a:noFill/>
        </p:spPr>
        <p:txBody>
          <a:bodyPr wrap="none" rtlCol="0">
            <a:spAutoFit/>
          </a:bodyPr>
          <a:lstStyle/>
          <a:p>
            <a:r>
              <a:rPr lang="en-US" dirty="0" smtClean="0">
                <a:solidFill>
                  <a:srgbClr val="0000FF"/>
                </a:solidFill>
              </a:rPr>
              <a:t>Ne Mg  Si S Fe</a:t>
            </a:r>
            <a:endParaRPr lang="en-US" dirty="0">
              <a:solidFill>
                <a:srgbClr val="0000FF"/>
              </a:solidFill>
            </a:endParaRPr>
          </a:p>
        </p:txBody>
      </p:sp>
      <p:pic>
        <p:nvPicPr>
          <p:cNvPr id="10" name="Picture 9" descr="MC900299541.WMF"/>
          <p:cNvPicPr>
            <a:picLocks noChangeAspect="1"/>
          </p:cNvPicPr>
          <p:nvPr/>
        </p:nvPicPr>
        <p:blipFill>
          <a:blip r:embed="rId4"/>
          <a:stretch>
            <a:fillRect/>
          </a:stretch>
        </p:blipFill>
        <p:spPr>
          <a:xfrm>
            <a:off x="5623978" y="5041331"/>
            <a:ext cx="1828800" cy="1778000"/>
          </a:xfrm>
          <a:prstGeom prst="rect">
            <a:avLst/>
          </a:prstGeom>
        </p:spPr>
      </p:pic>
      <p:pic>
        <p:nvPicPr>
          <p:cNvPr id="11" name="Picture 10" descr="MC900383552.WMF"/>
          <p:cNvPicPr>
            <a:picLocks noChangeAspect="1"/>
          </p:cNvPicPr>
          <p:nvPr/>
        </p:nvPicPr>
        <p:blipFill>
          <a:blip r:embed="rId5"/>
          <a:stretch>
            <a:fillRect/>
          </a:stretch>
        </p:blipFill>
        <p:spPr>
          <a:xfrm flipH="1">
            <a:off x="7776091" y="5850901"/>
            <a:ext cx="698500" cy="850900"/>
          </a:xfrm>
          <a:prstGeom prst="rect">
            <a:avLst/>
          </a:prstGeom>
        </p:spPr>
      </p:pic>
      <p:sp>
        <p:nvSpPr>
          <p:cNvPr id="12" name="Oval Callout 11"/>
          <p:cNvSpPr/>
          <p:nvPr/>
        </p:nvSpPr>
        <p:spPr>
          <a:xfrm>
            <a:off x="5796169" y="3565849"/>
            <a:ext cx="2678422" cy="1126448"/>
          </a:xfrm>
          <a:prstGeom prst="wedgeEllipseCallout">
            <a:avLst>
              <a:gd name="adj1" fmla="val 32699"/>
              <a:gd name="adj2" fmla="val 166748"/>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rgbClr val="0000FF"/>
                </a:solidFill>
              </a:rPr>
              <a:t>Most of the universe is composed of hydrogen!</a:t>
            </a:r>
            <a:endParaRPr lang="en-US" sz="1600" dirty="0">
              <a:solidFill>
                <a:srgbClr val="0000FF"/>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2492</TotalTime>
  <Words>940</Words>
  <Application>Microsoft Macintosh PowerPoint</Application>
  <PresentationFormat>On-screen Show (4:3)</PresentationFormat>
  <Paragraphs>149</Paragraphs>
  <Slides>18</Slides>
  <Notes>11</Notes>
  <HiddenSlides>0</HiddenSlides>
  <MMClips>0</MMClips>
  <ScaleCrop>false</ScaleCrop>
  <HeadingPairs>
    <vt:vector size="4" baseType="variant">
      <vt:variant>
        <vt:lpstr>Design Template</vt:lpstr>
      </vt:variant>
      <vt:variant>
        <vt:i4>1</vt:i4>
      </vt:variant>
      <vt:variant>
        <vt:lpstr>Slide Titles</vt:lpstr>
      </vt:variant>
      <vt:variant>
        <vt:i4>18</vt:i4>
      </vt:variant>
    </vt:vector>
  </HeadingPairs>
  <TitlesOfParts>
    <vt:vector size="19" baseType="lpstr">
      <vt:lpstr>Office Theme</vt:lpstr>
      <vt:lpstr>Origins of the Solar System and the Astronomer’s Periodic Table</vt:lpstr>
      <vt:lpstr>Stellar Nurseries </vt:lpstr>
      <vt:lpstr>How did the solar system form?</vt:lpstr>
      <vt:lpstr>Slide 4</vt:lpstr>
      <vt:lpstr>Astro Comics Presents…</vt:lpstr>
      <vt:lpstr>What is the composition of the Universe?</vt:lpstr>
      <vt:lpstr>Slide 7</vt:lpstr>
      <vt:lpstr>Which elements do we find beyond Earth?</vt:lpstr>
      <vt:lpstr>The Astronomer’s Periodic Table</vt:lpstr>
      <vt:lpstr>The Astronomer's Periodic Table</vt:lpstr>
      <vt:lpstr>Most of the Universe is hydrogen.</vt:lpstr>
      <vt:lpstr>Most of the universe is hydrogen</vt:lpstr>
      <vt:lpstr>The universe contains 1,449 atoms of hydrogen for each atom of oxygen!</vt:lpstr>
      <vt:lpstr>Comparing atoms of hydrogen to atoms of other elements is like comparing pennies to a $100 bill</vt:lpstr>
      <vt:lpstr>Different Compositions</vt:lpstr>
      <vt:lpstr>Insert images of beads, bags, calculators, data tables</vt:lpstr>
      <vt:lpstr>Additional Slides</vt:lpstr>
      <vt:lpstr>Demonstration  Images - Making a Frost Line</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Stellar Nurseries </dc:title>
  <dc:creator>douglas haller</dc:creator>
  <cp:lastModifiedBy>douglas haller</cp:lastModifiedBy>
  <cp:revision>29</cp:revision>
  <dcterms:created xsi:type="dcterms:W3CDTF">2011-08-06T19:38:50Z</dcterms:created>
  <dcterms:modified xsi:type="dcterms:W3CDTF">2011-08-06T20:02:22Z</dcterms:modified>
</cp:coreProperties>
</file>