
<file path=[Content_Types].xml><?xml version="1.0" encoding="utf-8"?>
<Types xmlns="http://schemas.openxmlformats.org/package/2006/content-types">
  <Override PartName="/ppt/drawings/drawing1.xml" ContentType="application/vnd.openxmlformats-officedocument.drawingml.chartshapes+xml"/>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56" r:id="rId2"/>
    <p:sldId id="259" r:id="rId3"/>
    <p:sldId id="260" r:id="rId4"/>
    <p:sldId id="261" r:id="rId5"/>
    <p:sldId id="262" r:id="rId6"/>
    <p:sldId id="263" r:id="rId7"/>
    <p:sldId id="264" r:id="rId8"/>
    <p:sldId id="265" r:id="rId9"/>
    <p:sldId id="281" r:id="rId10"/>
    <p:sldId id="267" r:id="rId11"/>
    <p:sldId id="268" r:id="rId12"/>
    <p:sldId id="270" r:id="rId13"/>
    <p:sldId id="271" r:id="rId14"/>
    <p:sldId id="273" r:id="rId15"/>
    <p:sldId id="278" r:id="rId16"/>
    <p:sldId id="279" r:id="rId17"/>
    <p:sldId id="280" r:id="rId18"/>
    <p:sldId id="276" r:id="rId19"/>
    <p:sldId id="277" r:id="rId20"/>
    <p:sldId id="284" r:id="rId21"/>
    <p:sldId id="282" r:id="rId22"/>
    <p:sldId id="283" r:id="rId23"/>
    <p:sldId id="286" r:id="rId24"/>
    <p:sldId id="285" r:id="rId25"/>
    <p:sldId id="272" r:id="rId26"/>
    <p:sldId id="27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930" autoAdjust="0"/>
  </p:normalViewPr>
  <p:slideViewPr>
    <p:cSldViewPr snapToGrid="0" snapToObjects="1">
      <p:cViewPr>
        <p:scale>
          <a:sx n="100" d="100"/>
          <a:sy n="100" d="100"/>
        </p:scale>
        <p:origin x="-112" y="-6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ouglashaller:Desktop:cosmic_composition_20110711.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ouglashaller:Desktop:cosmic_composition_201107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Atoms Per Million Hydrogen Atoms</a:t>
            </a:r>
          </a:p>
        </c:rich>
      </c:tx>
      <c:layout/>
    </c:title>
    <c:plotArea>
      <c:layout/>
      <c:pieChart>
        <c:varyColors val="1"/>
        <c:ser>
          <c:idx val="0"/>
          <c:order val="0"/>
          <c:dPt>
            <c:idx val="2"/>
            <c:spPr>
              <a:solidFill>
                <a:srgbClr val="000000"/>
              </a:solidFill>
            </c:spPr>
          </c:dPt>
          <c:dLbls>
            <c:dLbl>
              <c:idx val="1"/>
              <c:layout>
                <c:manualLayout>
                  <c:x val="0.0586517935258093"/>
                  <c:y val="0.179233377077865"/>
                </c:manualLayout>
              </c:layout>
              <c:showVal val="1"/>
            </c:dLbl>
            <c:dLbl>
              <c:idx val="2"/>
              <c:layout>
                <c:manualLayout>
                  <c:x val="0.119018482064742"/>
                  <c:y val="0.0235611694371537"/>
                </c:manualLayout>
              </c:layout>
              <c:showVal val="1"/>
            </c:dLbl>
            <c:showVal val="1"/>
            <c:showLeaderLines val="1"/>
          </c:dLbls>
          <c:cat>
            <c:strRef>
              <c:f>Sheet1!$L$4:$L$6</c:f>
              <c:strCache>
                <c:ptCount val="3"/>
                <c:pt idx="0">
                  <c:v>Hydrogen</c:v>
                </c:pt>
                <c:pt idx="1">
                  <c:v>Helium</c:v>
                </c:pt>
                <c:pt idx="2">
                  <c:v>Other</c:v>
                </c:pt>
              </c:strCache>
            </c:strRef>
          </c:cat>
          <c:val>
            <c:numRef>
              <c:f>Sheet1!$M$4:$M$6</c:f>
              <c:numCache>
                <c:formatCode>#,##0</c:formatCode>
                <c:ptCount val="3"/>
                <c:pt idx="0">
                  <c:v>1.0E6</c:v>
                </c:pt>
                <c:pt idx="1">
                  <c:v>68000.0</c:v>
                </c:pt>
                <c:pt idx="2">
                  <c:v>1439.0</c:v>
                </c:pt>
              </c:numCache>
            </c:numRef>
          </c:val>
        </c:ser>
        <c:firstSliceAng val="0"/>
      </c:pieChart>
    </c:plotArea>
    <c:legend>
      <c:legendPos val="r"/>
      <c:layout>
        <c:manualLayout>
          <c:xMode val="edge"/>
          <c:yMode val="edge"/>
          <c:x val="0.0351940069991252"/>
          <c:y val="0.63970180810732"/>
          <c:w val="0.156472659667542"/>
          <c:h val="0.25115157480315"/>
        </c:manualLayout>
      </c:layout>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Atoms Per Million Hydrogen Atoms</a:t>
            </a:r>
          </a:p>
        </c:rich>
      </c:tx>
      <c:layout/>
    </c:title>
    <c:plotArea>
      <c:layout/>
      <c:pieChart>
        <c:varyColors val="1"/>
        <c:ser>
          <c:idx val="0"/>
          <c:order val="0"/>
          <c:spPr>
            <a:ln>
              <a:solidFill>
                <a:schemeClr val="tx1"/>
              </a:solidFill>
            </a:ln>
          </c:spPr>
          <c:explosion val="25"/>
          <c:dPt>
            <c:idx val="0"/>
            <c:spPr>
              <a:solidFill>
                <a:srgbClr val="008080"/>
              </a:solidFill>
              <a:ln>
                <a:solidFill>
                  <a:schemeClr val="tx1"/>
                </a:solidFill>
              </a:ln>
            </c:spPr>
          </c:dPt>
          <c:dPt>
            <c:idx val="1"/>
            <c:spPr>
              <a:solidFill>
                <a:srgbClr val="800040"/>
              </a:solidFill>
              <a:ln>
                <a:solidFill>
                  <a:schemeClr val="tx1"/>
                </a:solidFill>
              </a:ln>
            </c:spPr>
          </c:dPt>
          <c:dPt>
            <c:idx val="6"/>
            <c:spPr>
              <a:solidFill>
                <a:srgbClr val="FFFF00"/>
              </a:solidFill>
              <a:ln>
                <a:solidFill>
                  <a:schemeClr val="tx1"/>
                </a:solidFill>
              </a:ln>
            </c:spPr>
          </c:dPt>
          <c:dPt>
            <c:idx val="7"/>
            <c:spPr>
              <a:solidFill>
                <a:srgbClr val="008000"/>
              </a:solidFill>
              <a:ln>
                <a:solidFill>
                  <a:schemeClr val="tx1"/>
                </a:solidFill>
              </a:ln>
            </c:spPr>
          </c:dPt>
          <c:dLbls>
            <c:showVal val="1"/>
            <c:showLeaderLines val="1"/>
          </c:dLbls>
          <c:cat>
            <c:strRef>
              <c:f>Sheet1!$L$7:$L$19</c:f>
              <c:strCache>
                <c:ptCount val="13"/>
                <c:pt idx="0">
                  <c:v>Oxygen</c:v>
                </c:pt>
                <c:pt idx="1">
                  <c:v>Carbon</c:v>
                </c:pt>
                <c:pt idx="2">
                  <c:v>Neon</c:v>
                </c:pt>
                <c:pt idx="3">
                  <c:v>Nitrogen</c:v>
                </c:pt>
                <c:pt idx="4">
                  <c:v>Magnesium</c:v>
                </c:pt>
                <c:pt idx="5">
                  <c:v>Silicon</c:v>
                </c:pt>
                <c:pt idx="6">
                  <c:v>Iron</c:v>
                </c:pt>
                <c:pt idx="7">
                  <c:v>Sulfur</c:v>
                </c:pt>
                <c:pt idx="8">
                  <c:v>Argon</c:v>
                </c:pt>
                <c:pt idx="9">
                  <c:v>Aluminum</c:v>
                </c:pt>
                <c:pt idx="10">
                  <c:v>Sodium</c:v>
                </c:pt>
                <c:pt idx="11">
                  <c:v>Calcium</c:v>
                </c:pt>
                <c:pt idx="12">
                  <c:v>Nickel</c:v>
                </c:pt>
              </c:strCache>
            </c:strRef>
          </c:cat>
          <c:val>
            <c:numRef>
              <c:f>Sheet1!$M$7:$M$19</c:f>
              <c:numCache>
                <c:formatCode>General</c:formatCode>
                <c:ptCount val="13"/>
                <c:pt idx="0">
                  <c:v>690.0</c:v>
                </c:pt>
                <c:pt idx="1">
                  <c:v>420.0</c:v>
                </c:pt>
                <c:pt idx="2">
                  <c:v>98.0</c:v>
                </c:pt>
                <c:pt idx="3">
                  <c:v>87.0</c:v>
                </c:pt>
                <c:pt idx="4">
                  <c:v>40.0</c:v>
                </c:pt>
                <c:pt idx="5">
                  <c:v>38.0</c:v>
                </c:pt>
                <c:pt idx="6">
                  <c:v>34.0</c:v>
                </c:pt>
                <c:pt idx="7">
                  <c:v>19.0</c:v>
                </c:pt>
                <c:pt idx="8">
                  <c:v>4.0</c:v>
                </c:pt>
                <c:pt idx="9">
                  <c:v>3.0</c:v>
                </c:pt>
                <c:pt idx="10">
                  <c:v>2.0</c:v>
                </c:pt>
                <c:pt idx="11">
                  <c:v>2.0</c:v>
                </c:pt>
                <c:pt idx="12">
                  <c:v>2.0</c:v>
                </c:pt>
              </c:numCache>
            </c:numRef>
          </c:val>
        </c:ser>
        <c:firstSliceAng val="0"/>
      </c:pieChart>
    </c:plotArea>
    <c:legend>
      <c:legendPos val="r"/>
      <c:layout/>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0.61597</cdr:x>
      <cdr:y>0.29803</cdr:y>
    </cdr:from>
    <cdr:to>
      <cdr:x>0.85</cdr:x>
      <cdr:y>0.5</cdr:y>
    </cdr:to>
    <cdr:sp macro="" textlink="">
      <cdr:nvSpPr>
        <cdr:cNvPr id="3" name="Straight Arrow Connector 2"/>
        <cdr:cNvSpPr/>
      </cdr:nvSpPr>
      <cdr:spPr>
        <a:xfrm xmlns:a="http://schemas.openxmlformats.org/drawingml/2006/main">
          <a:off x="2816225" y="817562"/>
          <a:ext cx="1069975" cy="554038"/>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F29EFC-0D3B-7743-8795-DDEFFFC89B05}" type="datetimeFigureOut">
              <a:rPr lang="en-US" smtClean="0"/>
              <a:pPr/>
              <a:t>8/29/11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636590-2E52-C241-A889-585AEB0F57D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About these Images</a:t>
            </a:r>
          </a:p>
          <a:p>
            <a:r>
              <a:rPr lang="en-US" baseline="0" dirty="0" smtClean="0"/>
              <a:t>Earth: This famous image is known as “The Blue Marble” and was taken on December 7, 1972 during the Apollo 17 mission.  It shows the continent of Africa, parts of the Middle East, and Antarctica.  Africa is bounded by the Atlantic and Indian Oceans.  White color indicates clouds and ice or snow.  Blue areas are water. Land appears in reds and browns.</a:t>
            </a:r>
          </a:p>
          <a:p>
            <a:endParaRPr lang="en-US" baseline="0" dirty="0" smtClean="0"/>
          </a:p>
          <a:p>
            <a:r>
              <a:rPr lang="en-US" baseline="0" dirty="0" smtClean="0"/>
              <a:t>Jupiter: This composite image of Jupiter shows bands, spots, and turbulence in the atmosphere.  The image is composed of 18 individual images taken by Voyager 2 on June 30, 1979. In addition to the Great Red Spot is Oval DE one of several white spots that combined to form Red Junior (also known as Oval BA)</a:t>
            </a:r>
            <a:endParaRPr lang="en-US" dirty="0" smtClean="0"/>
          </a:p>
          <a:p>
            <a:endParaRPr lang="en-US" baseline="0" dirty="0" smtClean="0"/>
          </a:p>
          <a:p>
            <a:r>
              <a:rPr lang="en-US" baseline="0" dirty="0" smtClean="0"/>
              <a:t>Sources:</a:t>
            </a:r>
          </a:p>
          <a:p>
            <a:r>
              <a:rPr lang="en-US" baseline="0" dirty="0" smtClean="0"/>
              <a:t>Earth: The Blue Marble, Apollo 17, NASA. See http://</a:t>
            </a:r>
            <a:r>
              <a:rPr lang="en-US" baseline="0" dirty="0" err="1" smtClean="0"/>
              <a:t>earthobservatory.nasa.gov/IOTD/view.php?id</a:t>
            </a:r>
            <a:r>
              <a:rPr lang="en-US" baseline="0" dirty="0" smtClean="0"/>
              <a:t>=1133</a:t>
            </a:r>
          </a:p>
          <a:p>
            <a:r>
              <a:rPr lang="en-US" baseline="0" dirty="0" smtClean="0"/>
              <a:t>Jupiter: Composite image created by Bjorn </a:t>
            </a:r>
            <a:r>
              <a:rPr lang="en-US" baseline="0" dirty="0" err="1" smtClean="0"/>
              <a:t>Jonsson</a:t>
            </a:r>
            <a:r>
              <a:rPr lang="en-US" baseline="0" dirty="0" smtClean="0"/>
              <a:t> from NASA images.  See, http://www.planetary.org/blog/article/00002242/</a:t>
            </a:r>
          </a:p>
        </p:txBody>
      </p:sp>
      <p:sp>
        <p:nvSpPr>
          <p:cNvPr id="4" name="Slide Number Placeholder 3"/>
          <p:cNvSpPr>
            <a:spLocks noGrp="1"/>
          </p:cNvSpPr>
          <p:nvPr>
            <p:ph type="sldNum" sz="quarter" idx="10"/>
          </p:nvPr>
        </p:nvSpPr>
        <p:spPr/>
        <p:txBody>
          <a:bodyPr/>
          <a:lstStyle/>
          <a:p>
            <a:fld id="{E0AAA99D-55D9-214E-8CA3-CE5073D5CF1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 = Hydrogen</a:t>
            </a:r>
          </a:p>
          <a:p>
            <a:r>
              <a:rPr lang="en-US" dirty="0" smtClean="0"/>
              <a:t>He = Helium</a:t>
            </a:r>
          </a:p>
          <a:p>
            <a:r>
              <a:rPr lang="en-US" dirty="0" smtClean="0"/>
              <a:t>C</a:t>
            </a:r>
            <a:r>
              <a:rPr lang="en-US" baseline="0" dirty="0" smtClean="0"/>
              <a:t> = Carbon</a:t>
            </a:r>
          </a:p>
          <a:p>
            <a:r>
              <a:rPr lang="en-US" baseline="0" dirty="0" smtClean="0"/>
              <a:t>N = Nitrogen</a:t>
            </a:r>
          </a:p>
          <a:p>
            <a:pPr>
              <a:buFontTx/>
              <a:buNone/>
            </a:pPr>
            <a:r>
              <a:rPr lang="en-US" baseline="0" dirty="0" smtClean="0"/>
              <a:t>O= Oxygen</a:t>
            </a:r>
          </a:p>
          <a:p>
            <a:pPr>
              <a:buFontTx/>
              <a:buNone/>
            </a:pPr>
            <a:r>
              <a:rPr lang="en-US" dirty="0" smtClean="0"/>
              <a:t>Ne = Neon</a:t>
            </a:r>
          </a:p>
          <a:p>
            <a:pPr>
              <a:buFontTx/>
              <a:buNone/>
            </a:pPr>
            <a:r>
              <a:rPr lang="en-US" dirty="0" smtClean="0"/>
              <a:t>Mg = Magnesium</a:t>
            </a:r>
          </a:p>
          <a:p>
            <a:pPr>
              <a:buFontTx/>
              <a:buNone/>
            </a:pPr>
            <a:r>
              <a:rPr lang="en-US" dirty="0" smtClean="0"/>
              <a:t>Si =Silicon</a:t>
            </a:r>
          </a:p>
          <a:p>
            <a:pPr>
              <a:buFontTx/>
              <a:buNone/>
            </a:pPr>
            <a:r>
              <a:rPr lang="en-US" dirty="0" smtClean="0"/>
              <a:t>S = Sulfur</a:t>
            </a:r>
          </a:p>
          <a:p>
            <a:pPr>
              <a:buFontTx/>
              <a:buNone/>
            </a:pPr>
            <a:r>
              <a:rPr lang="en-US" dirty="0" smtClean="0"/>
              <a:t>Fe = Iron</a:t>
            </a:r>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384ACC-7C8E-1C4E-A2C5-5258D9B82C4A}"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About</a:t>
            </a:r>
            <a:r>
              <a:rPr lang="en-US" baseline="0" dirty="0" smtClean="0"/>
              <a:t> these Images</a:t>
            </a:r>
          </a:p>
          <a:p>
            <a:r>
              <a:rPr lang="en-US" baseline="0" dirty="0" smtClean="0"/>
              <a:t>Molecular models of ammonia, methane, and water.</a:t>
            </a:r>
          </a:p>
          <a:p>
            <a:r>
              <a:rPr lang="en-US" baseline="0" dirty="0" smtClean="0"/>
              <a:t>Images of various rock outcrops showing the varied nature of the crust of Earth. (Clockwise from top left: Devil’s Tower, WY, Elephant Rock  State Park, MO, Red Rocks, CO, Great Sand Dunes National Park, CO)</a:t>
            </a:r>
          </a:p>
          <a:p>
            <a:endParaRPr lang="en-US" baseline="0" dirty="0" smtClean="0"/>
          </a:p>
          <a:p>
            <a:r>
              <a:rPr lang="en-US" baseline="0" dirty="0" smtClean="0"/>
              <a:t>To Notice</a:t>
            </a:r>
          </a:p>
          <a:p>
            <a:pPr>
              <a:buFont typeface="Arial"/>
              <a:buChar char="•"/>
            </a:pPr>
            <a:r>
              <a:rPr lang="en-US" baseline="0" dirty="0" smtClean="0"/>
              <a:t>The crust of Earth contains a wide variety of rocks.  </a:t>
            </a:r>
          </a:p>
          <a:p>
            <a:pPr>
              <a:buFont typeface="Arial"/>
              <a:buChar char="•"/>
            </a:pPr>
            <a:r>
              <a:rPr lang="en-US" baseline="0" dirty="0" smtClean="0"/>
              <a:t>The density of the crust ranges from about 2.2  g/cm</a:t>
            </a:r>
            <a:r>
              <a:rPr lang="en-US" baseline="30000" dirty="0" smtClean="0"/>
              <a:t>3 </a:t>
            </a:r>
            <a:r>
              <a:rPr lang="en-US" baseline="0" dirty="0" smtClean="0"/>
              <a:t>to 3.0 g/cm</a:t>
            </a:r>
            <a:r>
              <a:rPr lang="en-US" baseline="30000" dirty="0" smtClean="0"/>
              <a:t>3</a:t>
            </a:r>
          </a:p>
          <a:p>
            <a:pPr>
              <a:buFont typeface="Arial"/>
              <a:buChar char="•"/>
            </a:pPr>
            <a:r>
              <a:rPr lang="en-US" baseline="0" dirty="0" smtClean="0"/>
              <a:t>If the crust has a density of about 2.7 g/cm</a:t>
            </a:r>
            <a:r>
              <a:rPr lang="en-US" baseline="30000" dirty="0" smtClean="0"/>
              <a:t>3 </a:t>
            </a:r>
            <a:r>
              <a:rPr lang="en-US" baseline="0" dirty="0" smtClean="0"/>
              <a:t> and the average density of Earth is 5.5g/cm</a:t>
            </a:r>
            <a:r>
              <a:rPr lang="en-US" baseline="30000" dirty="0" smtClean="0"/>
              <a:t>3</a:t>
            </a:r>
            <a:r>
              <a:rPr lang="en-US" baseline="0" dirty="0" smtClean="0"/>
              <a:t>, how do we account for the difference?</a:t>
            </a:r>
          </a:p>
          <a:p>
            <a:pPr>
              <a:buFont typeface="Arial"/>
              <a:buChar char="•"/>
            </a:pPr>
            <a:r>
              <a:rPr lang="en-US" baseline="0" dirty="0" smtClean="0"/>
              <a:t>Water, ammonia, and methane are found in the atmosphere of Jupiter.</a:t>
            </a:r>
          </a:p>
          <a:p>
            <a:pPr>
              <a:buFont typeface="Arial"/>
              <a:buChar char="•"/>
            </a:pPr>
            <a:r>
              <a:rPr lang="en-US" baseline="0" dirty="0" smtClean="0"/>
              <a:t>Juno will sample the atmosphere of Jupiter to better determine the proportions on water, ammonia, and methane.  Knowing these values helps to understand the origin of Jupiter.</a:t>
            </a:r>
          </a:p>
          <a:p>
            <a:pPr>
              <a:buFont typeface="Arial"/>
              <a:buChar char="•"/>
            </a:pPr>
            <a:r>
              <a:rPr lang="en-US" baseline="0" dirty="0" smtClean="0"/>
              <a:t>Ammonia is composed of one atom of nitrogen surrounded by three atoms of hydrogen</a:t>
            </a:r>
          </a:p>
          <a:p>
            <a:pPr>
              <a:buFont typeface="Arial"/>
              <a:buChar char="•"/>
            </a:pPr>
            <a:r>
              <a:rPr lang="en-US" baseline="0" dirty="0" smtClean="0"/>
              <a:t>Methane is composed of one atom of carbon surrounded by four atoms of hydrogen.</a:t>
            </a:r>
          </a:p>
          <a:p>
            <a:pPr>
              <a:buFont typeface="Arial"/>
              <a:buChar char="•"/>
            </a:pPr>
            <a:r>
              <a:rPr lang="en-US" baseline="0" dirty="0" smtClean="0"/>
              <a:t>Water is composed of one atom of oxygen surrounded by two atoms of hydrogen</a:t>
            </a:r>
          </a:p>
          <a:p>
            <a:endParaRPr lang="en-US" baseline="0" dirty="0" smtClean="0"/>
          </a:p>
          <a:p>
            <a:endParaRPr lang="en-US" baseline="0" dirty="0" smtClean="0"/>
          </a:p>
          <a:p>
            <a:r>
              <a:rPr lang="en-US" baseline="0" dirty="0" smtClean="0"/>
              <a:t>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Images of rocks and landscape courtesy of NASA: </a:t>
            </a:r>
            <a:r>
              <a:rPr lang="en-US" b="0" dirty="0" smtClean="0"/>
              <a:t>Space Flight Across the U.S - Boston to Denver to San Francisco; </a:t>
            </a:r>
            <a:r>
              <a:rPr lang="en-US" b="0" dirty="0" err="1" smtClean="0"/>
              <a:t>Landsat</a:t>
            </a:r>
            <a:r>
              <a:rPr lang="en-US" b="0" dirty="0" smtClean="0"/>
              <a:t> Tours the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Ammonia courtesy of </a:t>
            </a:r>
            <a:r>
              <a:rPr lang="en-US" b="0" baseline="0" dirty="0" err="1" smtClean="0"/>
              <a:t>Wikicommons</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Methane</a:t>
            </a:r>
            <a:r>
              <a:rPr lang="en-US" b="0" baseline="0" dirty="0" smtClean="0"/>
              <a:t> courtesy of NOAA</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Water courtesy of USGS</a:t>
            </a:r>
            <a:endParaRPr lang="en-US" b="0" dirty="0" smtClean="0"/>
          </a:p>
          <a:p>
            <a:endParaRPr lang="en-US" baseline="0" dirty="0" smtClean="0"/>
          </a:p>
        </p:txBody>
      </p:sp>
      <p:sp>
        <p:nvSpPr>
          <p:cNvPr id="4" name="Slide Number Placeholder 3"/>
          <p:cNvSpPr>
            <a:spLocks noGrp="1"/>
          </p:cNvSpPr>
          <p:nvPr>
            <p:ph type="sldNum" sz="quarter" idx="10"/>
          </p:nvPr>
        </p:nvSpPr>
        <p:spPr/>
        <p:txBody>
          <a:bodyPr/>
          <a:lstStyle/>
          <a:p>
            <a:fld id="{15636590-2E52-C241-A889-585AEB0F57D6}"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Oregon State University: http://volcano.oregonstate.edu/vwdocs/vwlessons/lessons/Earths_layers/Earths_layers1.html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a:t>
            </a:r>
            <a:r>
              <a:rPr lang="en-US" baseline="0" dirty="0" smtClean="0"/>
              <a:t> this Image</a:t>
            </a:r>
          </a:p>
          <a:p>
            <a:r>
              <a:rPr lang="en-US" baseline="0" dirty="0" smtClean="0"/>
              <a:t>These images represent current beliefs about the composition and structure of the interior of Jupiter</a:t>
            </a:r>
          </a:p>
          <a:p>
            <a:endParaRPr lang="en-US" baseline="0" dirty="0" smtClean="0"/>
          </a:p>
          <a:p>
            <a:r>
              <a:rPr lang="en-US" baseline="0" dirty="0" smtClean="0"/>
              <a:t>To Notice:</a:t>
            </a:r>
          </a:p>
          <a:p>
            <a:pPr>
              <a:buFont typeface="Arial"/>
              <a:buChar char="•"/>
            </a:pPr>
            <a:r>
              <a:rPr lang="en-US" baseline="0" dirty="0" smtClean="0"/>
              <a:t> Only one NASA probe has penetrated the atmosphere of Jupiter.  The Galileo Mission probe reached only  200 Km into the atmosphere of Jupiter in July of 1995</a:t>
            </a:r>
          </a:p>
          <a:p>
            <a:pPr>
              <a:buFont typeface="Arial"/>
              <a:buChar char="•"/>
            </a:pPr>
            <a:r>
              <a:rPr lang="en-US" dirty="0" smtClean="0"/>
              <a:t> The atmosphere and interior of Jupiter are liquid and gas hydrogen</a:t>
            </a:r>
            <a:r>
              <a:rPr lang="en-US" baseline="0" dirty="0" smtClean="0"/>
              <a:t> and helium</a:t>
            </a:r>
          </a:p>
          <a:p>
            <a:pPr>
              <a:buFont typeface="Arial"/>
              <a:buChar char="•"/>
            </a:pPr>
            <a:r>
              <a:rPr lang="en-US" baseline="0" dirty="0" smtClean="0"/>
              <a:t> There is no “surface” to the planet as we think of surface on Earth</a:t>
            </a:r>
          </a:p>
          <a:p>
            <a:pPr>
              <a:buFont typeface="Arial"/>
              <a:buChar char="•"/>
            </a:pPr>
            <a:r>
              <a:rPr lang="en-US" baseline="0" dirty="0" smtClean="0"/>
              <a:t> We assume that the core of Jupiter is solid based upon understanding of planetary formation and the distribution of elements throughout the solar system</a:t>
            </a:r>
          </a:p>
          <a:p>
            <a:pPr>
              <a:buFont typeface="Arial"/>
              <a:buChar char="•"/>
            </a:pPr>
            <a:r>
              <a:rPr lang="en-US" baseline="0" dirty="0" smtClean="0"/>
              <a:t> The Juno Mission will use radio waves to probe the top of the atmosphere, magnetic fields to probe the metallic hydrogen layer, and gravity fields to explore the central core region</a:t>
            </a:r>
          </a:p>
          <a:p>
            <a:pPr>
              <a:buFont typeface="Arial"/>
              <a:buChar char="•"/>
            </a:pPr>
            <a:r>
              <a:rPr lang="en-US" baseline="0" dirty="0" smtClean="0"/>
              <a:t> Contrast the atmospheric pressures of Jupiter with that of Earth</a:t>
            </a:r>
          </a:p>
          <a:p>
            <a:pPr>
              <a:buFont typeface="Arial"/>
              <a:buChar char="•"/>
            </a:pPr>
            <a:endParaRPr lang="en-US" baseline="0" dirty="0" smtClean="0"/>
          </a:p>
          <a:p>
            <a:pPr>
              <a:buFont typeface="Arial"/>
              <a:buNone/>
            </a:pPr>
            <a:r>
              <a:rPr lang="en-US" baseline="0" dirty="0" smtClean="0"/>
              <a:t>Source: NASA</a:t>
            </a:r>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table shows the composition of the Earth,</a:t>
            </a:r>
            <a:r>
              <a:rPr lang="en-US" baseline="0" dirty="0" smtClean="0"/>
              <a:t> Jupiter, and the Universe by percent mass.  For example, 75% of the mass of Jupiter is hydrogen where as the mass of hydrogen on Earth </a:t>
            </a:r>
            <a:r>
              <a:rPr lang="en-US" baseline="0" smtClean="0"/>
              <a:t>is negligible.  </a:t>
            </a:r>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NOAA, The History of Geodesy, See: http://oceanservice.noaa.gov/education/kits/geodesy/media/supp_geo02a.html </a:t>
            </a:r>
          </a:p>
          <a:p>
            <a:endParaRPr lang="en-US" dirty="0" smtClean="0"/>
          </a:p>
          <a:p>
            <a:r>
              <a:rPr lang="en-US" dirty="0" smtClean="0"/>
              <a:t>Caption</a:t>
            </a:r>
            <a:r>
              <a:rPr lang="en-US" baseline="0" dirty="0" smtClean="0"/>
              <a:t> Released with Image</a:t>
            </a:r>
            <a:br>
              <a:rPr lang="en-US" baseline="0" dirty="0" smtClean="0"/>
            </a:br>
            <a:r>
              <a:rPr lang="en-US" dirty="0" smtClean="0"/>
              <a:t>This illustration shows how Eratosthenes actually calculated the circumference of the Earth. At noon on the summer solstice, Eratosthenes measured the length of the shadow cast by a column of known height at Alexandria. With these two lengths, he could solve for the angle between them (</a:t>
            </a:r>
            <a:r>
              <a:rPr lang="en-US" dirty="0" err="1" smtClean="0"/>
              <a:t>θ</a:t>
            </a:r>
            <a:r>
              <a:rPr lang="en-US" dirty="0" smtClean="0"/>
              <a:t>). If the length of the shadow, and height of the column (</a:t>
            </a:r>
            <a:r>
              <a:rPr lang="en-US" dirty="0" err="1" smtClean="0"/>
              <a:t>h</a:t>
            </a:r>
            <a:r>
              <a:rPr lang="en-US" dirty="0" smtClean="0"/>
              <a:t>) were proportional to the distance between Alexandria and </a:t>
            </a:r>
            <a:r>
              <a:rPr lang="en-US" dirty="0" err="1" smtClean="0"/>
              <a:t>Syene</a:t>
            </a:r>
            <a:r>
              <a:rPr lang="en-US" dirty="0" smtClean="0"/>
              <a:t> (</a:t>
            </a:r>
            <a:r>
              <a:rPr lang="en-US" dirty="0" err="1" smtClean="0"/>
              <a:t>s</a:t>
            </a:r>
            <a:r>
              <a:rPr lang="en-US" dirty="0" smtClean="0"/>
              <a:t>=4,400 </a:t>
            </a:r>
            <a:r>
              <a:rPr lang="en-US" dirty="0" err="1" smtClean="0"/>
              <a:t>stades</a:t>
            </a:r>
            <a:r>
              <a:rPr lang="en-US" dirty="0" smtClean="0"/>
              <a:t>), and the radius of the Earth, then by calculating the angle on the column (</a:t>
            </a:r>
            <a:r>
              <a:rPr lang="en-US" dirty="0" err="1" smtClean="0"/>
              <a:t>θ</a:t>
            </a:r>
            <a:r>
              <a:rPr lang="en-US" dirty="0" smtClean="0"/>
              <a:t>), he was calculating the same angle formed at the center of the Earth (</a:t>
            </a:r>
            <a:r>
              <a:rPr lang="en-US" dirty="0" err="1" smtClean="0"/>
              <a:t>θ</a:t>
            </a:r>
            <a:r>
              <a:rPr lang="en-US" dirty="0" smtClean="0"/>
              <a:t>). The equation he used to determine the circumference of the Earth [(360° ÷ </a:t>
            </a:r>
            <a:r>
              <a:rPr lang="en-US" dirty="0" err="1" smtClean="0"/>
              <a:t>θ</a:t>
            </a:r>
            <a:r>
              <a:rPr lang="en-US" dirty="0" smtClean="0"/>
              <a:t>) </a:t>
            </a:r>
            <a:r>
              <a:rPr lang="en-US" dirty="0" err="1" smtClean="0"/>
              <a:t>x</a:t>
            </a:r>
            <a:r>
              <a:rPr lang="en-US" dirty="0" smtClean="0"/>
              <a:t> (</a:t>
            </a:r>
            <a:r>
              <a:rPr lang="en-US" dirty="0" err="1" smtClean="0"/>
              <a:t>s</a:t>
            </a:r>
            <a:r>
              <a:rPr lang="en-US" dirty="0" smtClean="0"/>
              <a:t>)] reflects this theory. </a:t>
            </a:r>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NASA, See:  http://imagine.gsfc.nasa.gov/YBA/cyg-X1-mass/universal-gravitation.html</a:t>
            </a:r>
          </a:p>
          <a:p>
            <a:endParaRPr lang="en-US" dirty="0" smtClean="0"/>
          </a:p>
          <a:p>
            <a:endParaRPr lang="en-US" dirty="0" smtClean="0"/>
          </a:p>
          <a:p>
            <a:r>
              <a:rPr lang="en-US" dirty="0" smtClean="0"/>
              <a:t>Caption</a:t>
            </a:r>
            <a:r>
              <a:rPr lang="en-US" baseline="0" dirty="0" smtClean="0"/>
              <a:t> Released with Image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Prehistoric man realized a long time ago that when objects are released near the surface of the earth, they always fall down to the ground. The Earth attracts masses near its surface to itself. Galileo (1564-1642) pointed out that heavy and light objects fall toward the earth at the same rate (so long as air resistance is the same for each). But it took Sir Isaac Newton (in 1666) to realize that this force of attraction between masses is </a:t>
            </a:r>
            <a:r>
              <a:rPr lang="en-US" sz="1200" b="1" kern="1200" dirty="0" smtClean="0">
                <a:solidFill>
                  <a:schemeClr val="tx1"/>
                </a:solidFill>
                <a:latin typeface="+mn-lt"/>
                <a:ea typeface="+mn-ea"/>
                <a:cs typeface="+mn-cs"/>
              </a:rPr>
              <a:t>UNIVERSAL</a:t>
            </a:r>
            <a:r>
              <a:rPr lang="en-US" sz="1200" kern="1200" dirty="0" smtClean="0">
                <a:solidFill>
                  <a:schemeClr val="tx1"/>
                </a:solidFill>
                <a:latin typeface="+mn-lt"/>
                <a:ea typeface="+mn-ea"/>
                <a:cs typeface="+mn-cs"/>
              </a:rPr>
              <a:t>! He proved that the force that causes, for example, an apple to fall toward the ground is the same force that causes the moon to fall around, or orbit, the earth. This universal force also acts between the earth and the Sun, or any other star and its satellites. Each attracts the other. Sir Isaac Newton defined this attraction mathematically. The force of attraction between two masses is directly proportional to the product of their masses and inversely proportional to the square of the distance between their centers. This is all multiplied by a universal constant</a:t>
            </a:r>
            <a:r>
              <a:rPr lang="en-US" sz="1200" b="1" kern="1200" dirty="0" smtClean="0">
                <a:solidFill>
                  <a:schemeClr val="tx1"/>
                </a:solidFill>
                <a:latin typeface="+mn-lt"/>
                <a:ea typeface="+mn-ea"/>
                <a:cs typeface="+mn-cs"/>
              </a:rPr>
              <a:t> G</a:t>
            </a:r>
            <a:r>
              <a:rPr lang="en-US" sz="1200" kern="1200" dirty="0" smtClean="0">
                <a:solidFill>
                  <a:schemeClr val="tx1"/>
                </a:solidFill>
                <a:latin typeface="+mn-lt"/>
                <a:ea typeface="+mn-ea"/>
                <a:cs typeface="+mn-cs"/>
              </a:rPr>
              <a:t> whose value was determined by Henry Cavendish in 1798.</a:t>
            </a:r>
          </a:p>
          <a:p>
            <a:endParaRPr lang="en-US" dirty="0" smtClean="0"/>
          </a:p>
          <a:p>
            <a:r>
              <a:rPr lang="en-US" dirty="0" smtClean="0"/>
              <a:t>F= G(M m)/d</a:t>
            </a:r>
            <a:r>
              <a:rPr lang="en-US" baseline="30000" dirty="0" smtClean="0"/>
              <a:t>2</a:t>
            </a:r>
          </a:p>
          <a:p>
            <a:endParaRPr lang="en-US" baseline="30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value of the universal gravitational constant </a:t>
            </a:r>
            <a:r>
              <a:rPr lang="en-US" b="1" dirty="0" smtClean="0"/>
              <a:t>G</a:t>
            </a:r>
            <a:r>
              <a:rPr lang="en-US" dirty="0" smtClean="0"/>
              <a:t> 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 = 6.67 * 10</a:t>
            </a:r>
            <a:r>
              <a:rPr lang="en-US" baseline="30000" dirty="0" smtClean="0"/>
              <a:t>-11 </a:t>
            </a:r>
            <a:r>
              <a:rPr lang="en-US" baseline="0" dirty="0" err="1" smtClean="0"/>
              <a:t>Newtons</a:t>
            </a:r>
            <a:r>
              <a:rPr lang="en-US" baseline="0" dirty="0" smtClean="0"/>
              <a:t> meters</a:t>
            </a:r>
            <a:r>
              <a:rPr lang="en-US" baseline="30000" dirty="0" smtClean="0"/>
              <a:t>2</a:t>
            </a:r>
            <a:r>
              <a:rPr lang="en-US" baseline="0" dirty="0" smtClean="0"/>
              <a:t>/kilograms</a:t>
            </a:r>
            <a:r>
              <a:rPr lang="en-US" baseline="30000" dirty="0" smtClean="0"/>
              <a:t>2</a:t>
            </a:r>
            <a:r>
              <a:rPr lang="en-US" baseline="0" dirty="0" smtClean="0"/>
              <a:t>  </a:t>
            </a:r>
            <a:endParaRPr lang="en-US" baseline="30000"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About these Images</a:t>
            </a:r>
          </a:p>
          <a:p>
            <a:r>
              <a:rPr lang="en-US" baseline="0" dirty="0" smtClean="0"/>
              <a:t>Earth: This famous image is known as “The Blue Marble” and was taken on December 7, 1972 during the Apollo 17 mission.  It shows the continent of Africa, parts of the Middle East, and Antarctica.  Africa is bounded by the Atlantic and Indian Oceans.  White color indicates clouds and ice or snow.  Blue areas are water. Land appears in reds and browns.</a:t>
            </a:r>
          </a:p>
          <a:p>
            <a:endParaRPr lang="en-US" baseline="0" dirty="0" smtClean="0"/>
          </a:p>
          <a:p>
            <a:r>
              <a:rPr lang="en-US" baseline="0" dirty="0" smtClean="0"/>
              <a:t>Jupiter: This composite image of Jupiter shows bands, spots, and turbulence in the atmosphere.  The image is composed of 18 individual images taken by Voyager 2 on June 30, 1979. In addition to the Great Red Spot is Oval DE one of several white spots that combined to form Red Junior (also known as Oval BA)</a:t>
            </a:r>
          </a:p>
          <a:p>
            <a:endParaRPr lang="en-US" baseline="0" dirty="0" smtClean="0"/>
          </a:p>
          <a:p>
            <a:r>
              <a:rPr lang="en-US" baseline="0" dirty="0" smtClean="0"/>
              <a:t>To Notice:</a:t>
            </a:r>
          </a:p>
          <a:p>
            <a:r>
              <a:rPr lang="en-US" baseline="0" dirty="0" smtClean="0"/>
              <a:t>Earth</a:t>
            </a:r>
          </a:p>
          <a:p>
            <a:r>
              <a:rPr lang="en-US" baseline="0" dirty="0" smtClean="0"/>
              <a:t>Land: the color of the land ranges from red to orange to green depending upon the location; the most prominent continent visible is Africa</a:t>
            </a:r>
          </a:p>
          <a:p>
            <a:r>
              <a:rPr lang="en-US" baseline="0" dirty="0" smtClean="0"/>
              <a:t>Water: Water is blue.  To the west of Africa is the Atlantic Ocean, to the east the Indian Ocean</a:t>
            </a:r>
          </a:p>
          <a:p>
            <a:r>
              <a:rPr lang="en-US" baseline="0" dirty="0" smtClean="0"/>
              <a:t>Ice: The continent of Antarctica, located at the south pole and in the bottom of the image is white.</a:t>
            </a:r>
          </a:p>
          <a:p>
            <a:r>
              <a:rPr lang="en-US" baseline="0" dirty="0" smtClean="0"/>
              <a:t>Atmosphere: Clouds appear white.  There appear to be several systems circling the globe.</a:t>
            </a:r>
          </a:p>
          <a:p>
            <a:endParaRPr lang="en-US" baseline="0" dirty="0" smtClean="0"/>
          </a:p>
          <a:p>
            <a:r>
              <a:rPr lang="en-US" baseline="0" dirty="0" smtClean="0"/>
              <a:t>Jupiter</a:t>
            </a:r>
          </a:p>
          <a:p>
            <a:r>
              <a:rPr lang="en-US" baseline="0" dirty="0" smtClean="0"/>
              <a:t>Composed of atmosphere, no land</a:t>
            </a:r>
          </a:p>
          <a:p>
            <a:r>
              <a:rPr lang="en-US" baseline="0" dirty="0" smtClean="0"/>
              <a:t>We see only the exterior or upper atmosphere</a:t>
            </a:r>
          </a:p>
          <a:p>
            <a:r>
              <a:rPr lang="en-US" baseline="0" dirty="0" smtClean="0"/>
              <a:t>Bands (belts and zones)</a:t>
            </a:r>
          </a:p>
          <a:p>
            <a:r>
              <a:rPr lang="en-US" baseline="0" dirty="0" smtClean="0"/>
              <a:t>Spots, ovals, barges</a:t>
            </a:r>
            <a:endParaRPr lang="en-US" dirty="0" smtClean="0"/>
          </a:p>
          <a:p>
            <a:endParaRPr lang="en-US" baseline="0" dirty="0" smtClean="0"/>
          </a:p>
          <a:p>
            <a:r>
              <a:rPr lang="en-US" baseline="0" dirty="0" smtClean="0"/>
              <a:t>Sources:</a:t>
            </a:r>
          </a:p>
          <a:p>
            <a:r>
              <a:rPr lang="en-US" baseline="0" dirty="0" smtClean="0"/>
              <a:t>Earth: The Blue Marble, Apollo 17, NASA. See http://</a:t>
            </a:r>
            <a:r>
              <a:rPr lang="en-US" baseline="0" dirty="0" err="1" smtClean="0"/>
              <a:t>earthobservatory.nasa.gov/IOTD/view.php?id</a:t>
            </a:r>
            <a:r>
              <a:rPr lang="en-US" baseline="0" dirty="0" smtClean="0"/>
              <a:t>=1133</a:t>
            </a:r>
          </a:p>
          <a:p>
            <a:r>
              <a:rPr lang="en-US" baseline="0" dirty="0" smtClean="0"/>
              <a:t>Jupiter: Composite image created by Bjorn </a:t>
            </a:r>
            <a:r>
              <a:rPr lang="en-US" baseline="0" dirty="0" err="1" smtClean="0"/>
              <a:t>Jonsson</a:t>
            </a:r>
            <a:r>
              <a:rPr lang="en-US" baseline="0" dirty="0" smtClean="0"/>
              <a:t> from NASA images.  See, http://www.planetary.org/blog/article/00002242/</a:t>
            </a:r>
          </a:p>
        </p:txBody>
      </p:sp>
      <p:sp>
        <p:nvSpPr>
          <p:cNvPr id="4" name="Slide Number Placeholder 3"/>
          <p:cNvSpPr>
            <a:spLocks noGrp="1"/>
          </p:cNvSpPr>
          <p:nvPr>
            <p:ph type="sldNum" sz="quarter" idx="10"/>
          </p:nvPr>
        </p:nvSpPr>
        <p:spPr/>
        <p:txBody>
          <a:bodyPr/>
          <a:lstStyle/>
          <a:p>
            <a:fld id="{E0AAA99D-55D9-214E-8CA3-CE5073D5CF1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 this Image</a:t>
            </a:r>
          </a:p>
          <a:p>
            <a:r>
              <a:rPr lang="en-US" dirty="0" smtClean="0"/>
              <a:t>This image shows the Great</a:t>
            </a:r>
            <a:r>
              <a:rPr lang="en-US" baseline="0" dirty="0" smtClean="0"/>
              <a:t> Red Spot and surroundings.  It is one of over 30,000 images taken by Voyager 1 and 2 between January and August of 1979.</a:t>
            </a:r>
          </a:p>
          <a:p>
            <a:endParaRPr lang="en-US" baseline="0" dirty="0" smtClean="0"/>
          </a:p>
          <a:p>
            <a:r>
              <a:rPr lang="en-US" baseline="0" dirty="0" smtClean="0"/>
              <a:t>To Notice:</a:t>
            </a:r>
          </a:p>
          <a:p>
            <a:pPr>
              <a:buFont typeface="Arial"/>
              <a:buChar char="•"/>
            </a:pPr>
            <a:r>
              <a:rPr lang="en-US" baseline="0" dirty="0" smtClean="0"/>
              <a:t>The image shows many other spots of varying colors.</a:t>
            </a:r>
          </a:p>
          <a:p>
            <a:pPr>
              <a:buFont typeface="Arial"/>
              <a:buChar char="•"/>
            </a:pPr>
            <a:r>
              <a:rPr lang="en-US" baseline="0" dirty="0" smtClean="0"/>
              <a:t>The clouds flowing around the Great Red Spot suggest turbulence</a:t>
            </a:r>
          </a:p>
          <a:p>
            <a:pPr>
              <a:buFont typeface="Arial"/>
              <a:buChar char="•"/>
            </a:pPr>
            <a:r>
              <a:rPr lang="en-US" baseline="0" dirty="0" smtClean="0"/>
              <a:t>Several bands (dark belts and lighter zones) are visible.</a:t>
            </a:r>
          </a:p>
          <a:p>
            <a:endParaRPr lang="en-US" dirty="0" smtClean="0"/>
          </a:p>
          <a:p>
            <a:endParaRPr lang="en-US" dirty="0" smtClean="0"/>
          </a:p>
          <a:p>
            <a:r>
              <a:rPr lang="en-US" dirty="0" smtClean="0"/>
              <a:t>Source: NASA.  See,</a:t>
            </a:r>
            <a:r>
              <a:rPr lang="en-US" baseline="0" dirty="0" smtClean="0"/>
              <a:t> </a:t>
            </a:r>
            <a:r>
              <a:rPr lang="en-US" dirty="0" smtClean="0"/>
              <a:t>http://</a:t>
            </a:r>
            <a:r>
              <a:rPr lang="en-US" dirty="0" err="1" smtClean="0"/>
              <a:t>voyager.jpl.nasa.gov/gallery/jupiter.html</a:t>
            </a:r>
            <a:endParaRPr lang="en-US" dirty="0"/>
          </a:p>
        </p:txBody>
      </p:sp>
      <p:sp>
        <p:nvSpPr>
          <p:cNvPr id="4" name="Slide Number Placeholder 3"/>
          <p:cNvSpPr>
            <a:spLocks noGrp="1"/>
          </p:cNvSpPr>
          <p:nvPr>
            <p:ph type="sldNum" sz="quarter" idx="10"/>
          </p:nvPr>
        </p:nvSpPr>
        <p:spPr/>
        <p:txBody>
          <a:bodyPr/>
          <a:lstStyle/>
          <a:p>
            <a:fld id="{E0AAA99D-55D9-214E-8CA3-CE5073D5CF1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Giant Red Spot, a storm on Jupiter, varies in size</a:t>
            </a:r>
            <a:r>
              <a:rPr lang="en-US" baseline="0" dirty="0" smtClean="0"/>
              <a:t> over time.  To the best of our knowledge, it</a:t>
            </a:r>
            <a:r>
              <a:rPr lang="en-US" dirty="0" smtClean="0"/>
              <a:t> has always</a:t>
            </a:r>
            <a:r>
              <a:rPr lang="en-US" baseline="0" dirty="0" smtClean="0"/>
              <a:t> been as large or larger than Earth.</a:t>
            </a:r>
            <a:endParaRPr lang="en-US" dirty="0"/>
          </a:p>
        </p:txBody>
      </p:sp>
      <p:sp>
        <p:nvSpPr>
          <p:cNvPr id="4" name="Slide Number Placeholder 3"/>
          <p:cNvSpPr>
            <a:spLocks noGrp="1"/>
          </p:cNvSpPr>
          <p:nvPr>
            <p:ph type="sldNum" sz="quarter" idx="10"/>
          </p:nvPr>
        </p:nvSpPr>
        <p:spPr/>
        <p:txBody>
          <a:bodyPr/>
          <a:lstStyle/>
          <a:p>
            <a:fld id="{E0AAA99D-55D9-214E-8CA3-CE5073D5CF18}"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image shows Earth and Jupiter</a:t>
            </a:r>
            <a:r>
              <a:rPr lang="en-US" baseline="0" dirty="0" smtClean="0"/>
              <a:t> to scale.  One can see that 11 Earth images fit across the diameter of Jupiter at the equator.</a:t>
            </a:r>
            <a:endParaRPr lang="en-US" dirty="0"/>
          </a:p>
        </p:txBody>
      </p:sp>
      <p:sp>
        <p:nvSpPr>
          <p:cNvPr id="4" name="Slide Number Placeholder 3"/>
          <p:cNvSpPr>
            <a:spLocks noGrp="1"/>
          </p:cNvSpPr>
          <p:nvPr>
            <p:ph type="sldNum" sz="quarter" idx="10"/>
          </p:nvPr>
        </p:nvSpPr>
        <p:spPr/>
        <p:txBody>
          <a:bodyPr/>
          <a:lstStyle/>
          <a:p>
            <a:fld id="{E0AAA99D-55D9-214E-8CA3-CE5073D5CF18}"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About these Images</a:t>
            </a:r>
          </a:p>
          <a:p>
            <a:r>
              <a:rPr lang="en-US" dirty="0" smtClean="0"/>
              <a:t>On</a:t>
            </a:r>
            <a:r>
              <a:rPr lang="en-US" baseline="0" dirty="0" smtClean="0"/>
              <a:t> the left, an image from the U.S. Geological Survey depicting the layered nature of Earth’s interior.  On the right, an image of Jupiter that implies there is much to learn about its interior and Juno will seek to resolve the many questions.</a:t>
            </a:r>
          </a:p>
          <a:p>
            <a:endParaRPr lang="en-US" baseline="0" dirty="0" smtClean="0"/>
          </a:p>
          <a:p>
            <a:r>
              <a:rPr lang="en-US" baseline="0" dirty="0" smtClean="0"/>
              <a:t>To Notice:</a:t>
            </a:r>
          </a:p>
          <a:p>
            <a:r>
              <a:rPr lang="en-US" baseline="0" dirty="0" smtClean="0"/>
              <a:t>Earth:</a:t>
            </a:r>
          </a:p>
          <a:p>
            <a:pPr>
              <a:buFont typeface="Arial"/>
              <a:buChar char="•"/>
            </a:pPr>
            <a:r>
              <a:rPr lang="en-US" baseline="0" dirty="0" smtClean="0"/>
              <a:t> The crust consist of a number of tectonic plates</a:t>
            </a:r>
          </a:p>
          <a:p>
            <a:pPr>
              <a:buFont typeface="Arial"/>
              <a:buChar char="•"/>
            </a:pPr>
            <a:r>
              <a:rPr lang="en-US" baseline="0" dirty="0" smtClean="0"/>
              <a:t> Plates move and interact with each other: seafloor spreading creates new material, subduction recycles crustal material</a:t>
            </a:r>
          </a:p>
          <a:p>
            <a:pPr>
              <a:buFont typeface="Arial"/>
              <a:buChar char="•"/>
            </a:pPr>
            <a:r>
              <a:rPr lang="en-US" baseline="0" dirty="0" smtClean="0"/>
              <a:t> Heat from the interior of Earth creates convection currents that drive plate motions</a:t>
            </a:r>
          </a:p>
          <a:p>
            <a:pPr>
              <a:buFont typeface="Arial"/>
              <a:buChar char="•"/>
            </a:pPr>
            <a:r>
              <a:rPr lang="en-US" baseline="0" dirty="0" smtClean="0"/>
              <a:t> We infer the composition and layered nature of the Earth based upon: a) comparing the density of crustal material (2.6 g/cm</a:t>
            </a:r>
            <a:r>
              <a:rPr lang="en-US" baseline="30000" dirty="0" smtClean="0"/>
              <a:t>3</a:t>
            </a:r>
            <a:r>
              <a:rPr lang="en-US" baseline="0" dirty="0" smtClean="0"/>
              <a:t>) to the average density of the planet (5.5 g/cm</a:t>
            </a:r>
            <a:r>
              <a:rPr lang="en-US" baseline="30000" dirty="0" smtClean="0"/>
              <a:t>3</a:t>
            </a:r>
            <a:r>
              <a:rPr lang="en-US" baseline="0" dirty="0" smtClean="0"/>
              <a:t>) suggesting that dense materials reside below the crust </a:t>
            </a:r>
            <a:r>
              <a:rPr lang="en-US" baseline="0" dirty="0" err="1" smtClean="0"/>
              <a:t>b</a:t>
            </a:r>
            <a:r>
              <a:rPr lang="en-US" baseline="0" dirty="0" smtClean="0"/>
              <a:t>) the propagation of sound waves through the Earth varies with the composition of the material through which the waves pass</a:t>
            </a:r>
          </a:p>
          <a:p>
            <a:endParaRPr lang="en-US" baseline="0" dirty="0" smtClean="0"/>
          </a:p>
          <a:p>
            <a:r>
              <a:rPr lang="en-US" baseline="0" dirty="0" smtClean="0"/>
              <a:t>Jupiter:</a:t>
            </a:r>
          </a:p>
          <a:p>
            <a:pPr>
              <a:buFont typeface="Arial"/>
              <a:buChar char="•"/>
            </a:pPr>
            <a:r>
              <a:rPr lang="en-US" baseline="0" dirty="0" smtClean="0"/>
              <a:t> We know little about the interior of Jupiter, the composition is primarily liquid and gas hydrogen and helium</a:t>
            </a:r>
          </a:p>
          <a:p>
            <a:pPr>
              <a:buFont typeface="Arial"/>
              <a:buChar char="•"/>
            </a:pPr>
            <a:r>
              <a:rPr lang="en-US" baseline="0" dirty="0" smtClean="0"/>
              <a:t> The cores of gas giants are inferred to be composed of dense materials such as iron and nickel; to create a planet one begins with a concentration of dense materials </a:t>
            </a:r>
          </a:p>
          <a:p>
            <a:pPr>
              <a:buFont typeface="Arial"/>
              <a:buChar char="•"/>
            </a:pPr>
            <a:r>
              <a:rPr lang="en-US" baseline="0" dirty="0" smtClean="0"/>
              <a:t> The Juno Mission will try to answer questions of the planet’s formation. </a:t>
            </a:r>
            <a:r>
              <a:rPr lang="en-US" dirty="0" smtClean="0"/>
              <a:t>Did a massive planetary core form first and gravitationally capture all that gas, or did an unstable region collapse inside the nebula, triggering the planet’s formation? Differences between these scenarios are profound. </a:t>
            </a:r>
            <a:endParaRPr lang="en-US" baseline="0" dirty="0" smtClean="0"/>
          </a:p>
          <a:p>
            <a:endParaRPr lang="en-US" baseline="0" dirty="0" smtClean="0"/>
          </a:p>
          <a:p>
            <a:r>
              <a:rPr lang="en-US" baseline="0" dirty="0" smtClean="0"/>
              <a:t>Earth Image</a:t>
            </a:r>
          </a:p>
          <a:p>
            <a:r>
              <a:rPr lang="en-US" baseline="0" dirty="0" smtClean="0"/>
              <a:t>Source: USGS, http://</a:t>
            </a:r>
            <a:r>
              <a:rPr lang="en-US" baseline="0" dirty="0" err="1" smtClean="0"/>
              <a:t>pubs.usgs.gov/gip/dynamic/inside.html</a:t>
            </a:r>
            <a:endParaRPr lang="en-US" baseline="0" dirty="0" smtClean="0"/>
          </a:p>
          <a:p>
            <a:r>
              <a:rPr lang="en-US" dirty="0" smtClean="0"/>
              <a:t>Caption Released</a:t>
            </a:r>
            <a:r>
              <a:rPr lang="en-US" baseline="0" dirty="0" smtClean="0"/>
              <a:t> with Image:</a:t>
            </a:r>
          </a:p>
          <a:p>
            <a:r>
              <a:rPr lang="en-US" i="1" dirty="0" smtClean="0"/>
              <a:t>Cutaway views showing the internal structure of the Earth. Below: This view drawn to scale demonstrates that the Earth's crust literally is only skin deep. Below right: A view not drawn to scale to show the Earth's three main layers (crust, mantle, and core) in more detail (see text)</a:t>
            </a:r>
            <a:endParaRPr lang="en-US" baseline="0" dirty="0" smtClean="0"/>
          </a:p>
        </p:txBody>
      </p:sp>
      <p:sp>
        <p:nvSpPr>
          <p:cNvPr id="4" name="Slide Number Placeholder 3"/>
          <p:cNvSpPr>
            <a:spLocks noGrp="1"/>
          </p:cNvSpPr>
          <p:nvPr>
            <p:ph type="sldNum" sz="quarter" idx="10"/>
          </p:nvPr>
        </p:nvSpPr>
        <p:spPr/>
        <p:txBody>
          <a:bodyPr/>
          <a:lstStyle/>
          <a:p>
            <a:fld id="{15636590-2E52-C241-A889-585AEB0F57D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Density is defined</a:t>
            </a:r>
            <a:r>
              <a:rPr lang="en-US" baseline="0" dirty="0" smtClean="0"/>
              <a:t> as the mass per unit volume.  Density is a characteristic property of a substance.  </a:t>
            </a:r>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Oregon State University: http://volcano.oregonstate.edu/vwdocs/vwlessons/lessons/Earths_layers/Earths_layers1.html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a:t>
            </a:r>
            <a:r>
              <a:rPr lang="en-US" baseline="0" dirty="0" smtClean="0"/>
              <a:t> this Image</a:t>
            </a:r>
          </a:p>
          <a:p>
            <a:r>
              <a:rPr lang="en-US" baseline="0" dirty="0" smtClean="0"/>
              <a:t>These images represent current beliefs about the composition and structure of the interior of Jupiter</a:t>
            </a:r>
          </a:p>
          <a:p>
            <a:endParaRPr lang="en-US" baseline="0" dirty="0" smtClean="0"/>
          </a:p>
          <a:p>
            <a:r>
              <a:rPr lang="en-US" baseline="0" dirty="0" smtClean="0"/>
              <a:t>To Notice:</a:t>
            </a:r>
          </a:p>
          <a:p>
            <a:pPr>
              <a:buFont typeface="Arial"/>
              <a:buChar char="•"/>
            </a:pPr>
            <a:r>
              <a:rPr lang="en-US" baseline="0" dirty="0" smtClean="0"/>
              <a:t> Only one NASA probe has penetrated the atmosphere of Jupiter.  The Galileo Mission probe reached only  200 Km into the atmosphere of Jupiter in July of 1995</a:t>
            </a:r>
          </a:p>
          <a:p>
            <a:pPr>
              <a:buFont typeface="Arial"/>
              <a:buChar char="•"/>
            </a:pPr>
            <a:r>
              <a:rPr lang="en-US" dirty="0" smtClean="0"/>
              <a:t> The atmosphere and interior of Jupiter are liquid and gas hydrogen</a:t>
            </a:r>
            <a:r>
              <a:rPr lang="en-US" baseline="0" dirty="0" smtClean="0"/>
              <a:t> and helium</a:t>
            </a:r>
          </a:p>
          <a:p>
            <a:pPr>
              <a:buFont typeface="Arial"/>
              <a:buChar char="•"/>
            </a:pPr>
            <a:r>
              <a:rPr lang="en-US" baseline="0" dirty="0" smtClean="0"/>
              <a:t> There is no “surface” to the planet as we think of surface on Earth</a:t>
            </a:r>
          </a:p>
          <a:p>
            <a:pPr>
              <a:buFont typeface="Arial"/>
              <a:buChar char="•"/>
            </a:pPr>
            <a:r>
              <a:rPr lang="en-US" baseline="0" dirty="0" smtClean="0"/>
              <a:t> We assume that the core of Jupiter is solid based upon understanding of planetary formation and the distribution of elements throughout the solar system</a:t>
            </a:r>
          </a:p>
          <a:p>
            <a:pPr>
              <a:buFont typeface="Arial"/>
              <a:buChar char="•"/>
            </a:pPr>
            <a:r>
              <a:rPr lang="en-US" baseline="0" dirty="0" smtClean="0"/>
              <a:t> The Juno Mission will use radio waves to probe the top of the atmosphere, magnetic fields to probe the metallic hydrogen layer, and gravity fields to explore the central core region</a:t>
            </a:r>
          </a:p>
          <a:p>
            <a:pPr>
              <a:buFont typeface="Arial"/>
              <a:buChar char="•"/>
            </a:pPr>
            <a:r>
              <a:rPr lang="en-US" baseline="0" dirty="0" smtClean="0"/>
              <a:t> Contrast the atmospheric pressures of Jupiter with that of Earth</a:t>
            </a:r>
          </a:p>
          <a:p>
            <a:pPr>
              <a:buFont typeface="Arial"/>
              <a:buChar char="•"/>
            </a:pPr>
            <a:endParaRPr lang="en-US" baseline="0" dirty="0" smtClean="0"/>
          </a:p>
          <a:p>
            <a:pPr>
              <a:buFont typeface="Arial"/>
              <a:buNone/>
            </a:pPr>
            <a:r>
              <a:rPr lang="en-US" baseline="0" dirty="0" smtClean="0"/>
              <a:t>Source: NASA</a:t>
            </a:r>
            <a:endParaRPr lang="en-US" dirty="0"/>
          </a:p>
        </p:txBody>
      </p:sp>
      <p:sp>
        <p:nvSpPr>
          <p:cNvPr id="4" name="Slide Number Placeholder 3"/>
          <p:cNvSpPr>
            <a:spLocks noGrp="1"/>
          </p:cNvSpPr>
          <p:nvPr>
            <p:ph type="sldNum" sz="quarter" idx="10"/>
          </p:nvPr>
        </p:nvSpPr>
        <p:spPr/>
        <p:txBody>
          <a:bodyPr/>
          <a:lstStyle/>
          <a:p>
            <a:fld id="{15636590-2E52-C241-A889-585AEB0F57D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450D64-2587-F843-BA58-0528700F3A27}" type="datetimeFigureOut">
              <a:rPr lang="en-US" smtClean="0"/>
              <a:pPr/>
              <a:t>8/29/11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50D64-2587-F843-BA58-0528700F3A27}" type="datetimeFigureOut">
              <a:rPr lang="en-US" smtClean="0"/>
              <a:pPr/>
              <a:t>8/29/11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50D64-2587-F843-BA58-0528700F3A27}" type="datetimeFigureOut">
              <a:rPr lang="en-US" smtClean="0"/>
              <a:pPr/>
              <a:t>8/29/11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450D64-2587-F843-BA58-0528700F3A27}" type="datetimeFigureOut">
              <a:rPr lang="en-US" smtClean="0"/>
              <a:pPr/>
              <a:t>8/29/11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50D64-2587-F843-BA58-0528700F3A27}" type="datetimeFigureOut">
              <a:rPr lang="en-US" smtClean="0"/>
              <a:pPr/>
              <a:t>8/29/11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450D64-2587-F843-BA58-0528700F3A27}" type="datetimeFigureOut">
              <a:rPr lang="en-US" smtClean="0"/>
              <a:pPr/>
              <a:t>8/29/11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450D64-2587-F843-BA58-0528700F3A27}" type="datetimeFigureOut">
              <a:rPr lang="en-US" smtClean="0"/>
              <a:pPr/>
              <a:t>8/29/11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450D64-2587-F843-BA58-0528700F3A27}" type="datetimeFigureOut">
              <a:rPr lang="en-US" smtClean="0"/>
              <a:pPr/>
              <a:t>8/29/11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50D64-2587-F843-BA58-0528700F3A27}" type="datetimeFigureOut">
              <a:rPr lang="en-US" smtClean="0"/>
              <a:pPr/>
              <a:t>8/29/11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50D64-2587-F843-BA58-0528700F3A27}" type="datetimeFigureOut">
              <a:rPr lang="en-US" smtClean="0"/>
              <a:pPr/>
              <a:t>8/29/11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50D64-2587-F843-BA58-0528700F3A27}" type="datetimeFigureOut">
              <a:rPr lang="en-US" smtClean="0"/>
              <a:pPr/>
              <a:t>8/29/11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039A3-66DF-BD4B-B8BB-D8D652C930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50D64-2587-F843-BA58-0528700F3A27}" type="datetimeFigureOut">
              <a:rPr lang="en-US" smtClean="0"/>
              <a:pPr/>
              <a:t>8/29/11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039A3-66DF-BD4B-B8BB-D8D652C930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hyperlink" Target="http://solarsystem.nasa.gov/"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hyperlink" Target="http://solarsystem.nasa.gov/"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wmf"/><Relationship Id="rId5" Type="http://schemas.openxmlformats.org/officeDocument/2006/relationships/image" Target="../media/image15.wm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3.tiff"/><Relationship Id="rId5"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image" Target="../media/image1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p:cNvPicPr preferRelativeResize="0">
            <a:picLocks noChangeAspect="1" noChangeArrowheads="1"/>
          </p:cNvPicPr>
          <p:nvPr/>
        </p:nvPicPr>
        <p:blipFill>
          <a:blip r:embed="rId2"/>
          <a:srcRect l="653" t="674" r="899" b="6361"/>
          <a:stretch>
            <a:fillRect/>
          </a:stretch>
        </p:blipFill>
        <p:spPr bwMode="auto">
          <a:xfrm>
            <a:off x="-230999" y="-174845"/>
            <a:ext cx="9685264" cy="8073238"/>
          </a:xfrm>
          <a:prstGeom prst="rect">
            <a:avLst/>
          </a:prstGeom>
          <a:noFill/>
          <a:ln w="9525">
            <a:noFill/>
            <a:miter lim="800000"/>
            <a:headEnd/>
            <a:tailEnd/>
          </a:ln>
        </p:spPr>
      </p:pic>
      <p:sp>
        <p:nvSpPr>
          <p:cNvPr id="10" name="TextBox 9"/>
          <p:cNvSpPr txBox="1"/>
          <p:nvPr/>
        </p:nvSpPr>
        <p:spPr>
          <a:xfrm>
            <a:off x="1175085" y="152857"/>
            <a:ext cx="6646945" cy="2308324"/>
          </a:xfrm>
          <a:prstGeom prst="rect">
            <a:avLst/>
          </a:prstGeom>
          <a:noFill/>
        </p:spPr>
        <p:txBody>
          <a:bodyPr wrap="square" rtlCol="0">
            <a:spAutoFit/>
          </a:bodyPr>
          <a:lstStyle/>
          <a:p>
            <a:pPr algn="ctr"/>
            <a:r>
              <a:rPr lang="en-US" sz="4800" dirty="0" smtClean="0">
                <a:solidFill>
                  <a:srgbClr val="FFFF00"/>
                </a:solidFill>
              </a:rPr>
              <a:t>What’s </a:t>
            </a:r>
            <a:r>
              <a:rPr lang="en-US" sz="4800" smtClean="0">
                <a:solidFill>
                  <a:srgbClr val="FFFF00"/>
                </a:solidFill>
              </a:rPr>
              <a:t>Inside a Planet</a:t>
            </a:r>
            <a:r>
              <a:rPr lang="en-US" sz="4800" dirty="0" smtClean="0">
                <a:solidFill>
                  <a:srgbClr val="FFFF00"/>
                </a:solidFill>
              </a:rPr>
              <a:t>:  Density and Differentiation</a:t>
            </a:r>
            <a:endParaRPr lang="en-US" sz="4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know very little about the interior of Jupiter</a:t>
            </a:r>
            <a:endParaRPr lang="en-US" dirty="0"/>
          </a:p>
        </p:txBody>
      </p:sp>
      <p:pic>
        <p:nvPicPr>
          <p:cNvPr id="4" name="Picture 4"/>
          <p:cNvPicPr>
            <a:picLocks noChangeAspect="1" noChangeArrowheads="1"/>
          </p:cNvPicPr>
          <p:nvPr/>
        </p:nvPicPr>
        <p:blipFill>
          <a:blip r:embed="rId3"/>
          <a:srcRect/>
          <a:stretch>
            <a:fillRect/>
          </a:stretch>
        </p:blipFill>
        <p:spPr bwMode="auto">
          <a:xfrm>
            <a:off x="272024" y="1722438"/>
            <a:ext cx="5245100" cy="3922712"/>
          </a:xfrm>
          <a:prstGeom prst="rect">
            <a:avLst/>
          </a:prstGeom>
          <a:noFill/>
          <a:ln w="9525">
            <a:noFill/>
            <a:miter lim="800000"/>
            <a:headEnd/>
            <a:tailEnd/>
          </a:ln>
        </p:spPr>
      </p:pic>
      <p:sp>
        <p:nvSpPr>
          <p:cNvPr id="5" name="TextBox 4"/>
          <p:cNvSpPr txBox="1"/>
          <p:nvPr/>
        </p:nvSpPr>
        <p:spPr>
          <a:xfrm>
            <a:off x="6553200" y="2552700"/>
            <a:ext cx="1765300" cy="1477328"/>
          </a:xfrm>
          <a:prstGeom prst="rect">
            <a:avLst/>
          </a:prstGeom>
          <a:noFill/>
        </p:spPr>
        <p:txBody>
          <a:bodyPr wrap="square" rtlCol="0">
            <a:spAutoFit/>
          </a:bodyPr>
          <a:lstStyle/>
          <a:p>
            <a:r>
              <a:rPr lang="en-US" dirty="0" smtClean="0">
                <a:solidFill>
                  <a:srgbClr val="0000FF"/>
                </a:solidFill>
              </a:rPr>
              <a:t>Galileo probe reached 200 Km into the atmosphere of Jupiter</a:t>
            </a:r>
            <a:endParaRPr lang="en-US" dirty="0">
              <a:solidFill>
                <a:srgbClr val="0000FF"/>
              </a:solidFill>
            </a:endParaRPr>
          </a:p>
        </p:txBody>
      </p:sp>
      <p:cxnSp>
        <p:nvCxnSpPr>
          <p:cNvPr id="7" name="Straight Arrow Connector 6"/>
          <p:cNvCxnSpPr/>
          <p:nvPr/>
        </p:nvCxnSpPr>
        <p:spPr>
          <a:xfrm rot="10800000" flipV="1">
            <a:off x="5016500" y="2882900"/>
            <a:ext cx="1536700" cy="241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24" descr="C:\Documents and Settings\pdyches\My Documents\My Pictures\JupiterInteriorLabeled.jpg"/>
          <p:cNvPicPr>
            <a:picLocks noChangeAspect="1" noChangeArrowheads="1"/>
          </p:cNvPicPr>
          <p:nvPr/>
        </p:nvPicPr>
        <p:blipFill>
          <a:blip r:embed="rId4"/>
          <a:srcRect/>
          <a:stretch>
            <a:fillRect/>
          </a:stretch>
        </p:blipFill>
        <p:spPr bwMode="auto">
          <a:xfrm>
            <a:off x="6266424" y="4432300"/>
            <a:ext cx="2052076" cy="197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Interior of </a:t>
            </a:r>
            <a:br>
              <a:rPr lang="en-US" dirty="0" smtClean="0"/>
            </a:br>
            <a:r>
              <a:rPr lang="en-US" dirty="0" smtClean="0"/>
              <a:t>Earth vs. Jupiter Two Column Chart</a:t>
            </a:r>
            <a:endParaRPr lang="en-US" dirty="0"/>
          </a:p>
        </p:txBody>
      </p:sp>
      <p:graphicFrame>
        <p:nvGraphicFramePr>
          <p:cNvPr id="4" name="Table 3"/>
          <p:cNvGraphicFramePr>
            <a:graphicFrameLocks noGrp="1"/>
          </p:cNvGraphicFramePr>
          <p:nvPr/>
        </p:nvGraphicFramePr>
        <p:xfrm>
          <a:off x="1524000" y="2057400"/>
          <a:ext cx="6096000" cy="3443791"/>
        </p:xfrm>
        <a:graphic>
          <a:graphicData uri="http://schemas.openxmlformats.org/drawingml/2006/table">
            <a:tbl>
              <a:tblPr firstRow="1" bandRow="1">
                <a:tableStyleId>{69C7853C-536D-4A76-A0AE-DD22124D55A5}</a:tableStyleId>
              </a:tblPr>
              <a:tblGrid>
                <a:gridCol w="3048000"/>
                <a:gridCol w="3048000"/>
              </a:tblGrid>
              <a:tr h="436562">
                <a:tc>
                  <a:txBody>
                    <a:bodyPr/>
                    <a:lstStyle/>
                    <a:p>
                      <a:pPr algn="ctr"/>
                      <a:r>
                        <a:rPr lang="en-US" dirty="0" smtClean="0">
                          <a:solidFill>
                            <a:srgbClr val="000000"/>
                          </a:solidFill>
                        </a:rPr>
                        <a:t>Interior of Earth</a:t>
                      </a:r>
                      <a:endParaRPr lang="en-US" dirty="0">
                        <a:solidFill>
                          <a:srgbClr val="000000"/>
                        </a:solidFill>
                      </a:endParaRPr>
                    </a:p>
                  </a:txBody>
                  <a:tcPr/>
                </a:tc>
                <a:tc>
                  <a:txBody>
                    <a:bodyPr/>
                    <a:lstStyle/>
                    <a:p>
                      <a:pPr algn="ctr"/>
                      <a:r>
                        <a:rPr lang="en-US" dirty="0" smtClean="0">
                          <a:solidFill>
                            <a:srgbClr val="000000"/>
                          </a:solidFill>
                        </a:rPr>
                        <a:t>Interior of Jupiter</a:t>
                      </a:r>
                      <a:endParaRPr lang="en-US" dirty="0">
                        <a:solidFill>
                          <a:srgbClr val="000000"/>
                        </a:solidFill>
                      </a:endParaRPr>
                    </a:p>
                  </a:txBody>
                  <a:tcPr/>
                </a:tc>
              </a:tr>
              <a:tr h="3007229">
                <a:tc>
                  <a:txBody>
                    <a:bodyPr/>
                    <a:lstStyle/>
                    <a:p>
                      <a:endParaRPr lang="en-US" dirty="0"/>
                    </a:p>
                  </a:txBody>
                  <a:tcPr/>
                </a:tc>
                <a:tc>
                  <a:txBody>
                    <a:bodyPr/>
                    <a:lstStyle/>
                    <a:p>
                      <a:endParaRPr lang="en-US" dirty="0"/>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82"/>
            <a:ext cx="8229600" cy="1143000"/>
          </a:xfrm>
        </p:spPr>
        <p:txBody>
          <a:bodyPr>
            <a:normAutofit/>
          </a:bodyPr>
          <a:lstStyle/>
          <a:p>
            <a:r>
              <a:rPr lang="en-US" sz="3600" dirty="0" smtClean="0"/>
              <a:t>Comparing Density and Composition</a:t>
            </a:r>
            <a:endParaRPr lang="en-US" sz="3600" dirty="0"/>
          </a:p>
        </p:txBody>
      </p:sp>
      <p:pic>
        <p:nvPicPr>
          <p:cNvPr id="4" name="Picture 3" descr="Earth_Source_NASA"/>
          <p:cNvPicPr preferRelativeResize="0">
            <a:picLocks noChangeAspect="1"/>
          </p:cNvPicPr>
          <p:nvPr/>
        </p:nvPicPr>
        <p:blipFill>
          <a:blip r:embed="rId2"/>
          <a:stretch>
            <a:fillRect/>
          </a:stretch>
        </p:blipFill>
        <p:spPr>
          <a:xfrm>
            <a:off x="1331795" y="1260082"/>
            <a:ext cx="2743200" cy="2743200"/>
          </a:xfrm>
          <a:prstGeom prst="rect">
            <a:avLst/>
          </a:prstGeom>
        </p:spPr>
      </p:pic>
      <p:pic>
        <p:nvPicPr>
          <p:cNvPr id="5" name="Picture 4" descr="jupiter image for grid.tiff"/>
          <p:cNvPicPr preferRelativeResize="0">
            <a:picLocks noChangeAspect="1"/>
          </p:cNvPicPr>
          <p:nvPr/>
        </p:nvPicPr>
        <p:blipFill>
          <a:blip r:embed="rId3"/>
          <a:stretch>
            <a:fillRect/>
          </a:stretch>
        </p:blipFill>
        <p:spPr>
          <a:xfrm>
            <a:off x="5057099" y="1260082"/>
            <a:ext cx="2755106" cy="2743200"/>
          </a:xfrm>
          <a:prstGeom prst="rect">
            <a:avLst/>
          </a:prstGeom>
        </p:spPr>
      </p:pic>
      <p:graphicFrame>
        <p:nvGraphicFramePr>
          <p:cNvPr id="6" name="Table 5"/>
          <p:cNvGraphicFramePr>
            <a:graphicFrameLocks noGrp="1"/>
          </p:cNvGraphicFramePr>
          <p:nvPr/>
        </p:nvGraphicFramePr>
        <p:xfrm>
          <a:off x="834790" y="4302926"/>
          <a:ext cx="7474420" cy="1371600"/>
        </p:xfrm>
        <a:graphic>
          <a:graphicData uri="http://schemas.openxmlformats.org/drawingml/2006/table">
            <a:tbl>
              <a:tblPr firstRow="1" bandRow="1">
                <a:tableStyleId>{69C7853C-536D-4A76-A0AE-DD22124D55A5}</a:tableStyleId>
              </a:tblPr>
              <a:tblGrid>
                <a:gridCol w="1152306"/>
                <a:gridCol w="3032814"/>
                <a:gridCol w="2090278"/>
                <a:gridCol w="1199022"/>
              </a:tblGrid>
              <a:tr h="391886">
                <a:tc>
                  <a:txBody>
                    <a:bodyPr/>
                    <a:lstStyle/>
                    <a:p>
                      <a:r>
                        <a:rPr lang="en-US" dirty="0" smtClean="0">
                          <a:solidFill>
                            <a:schemeClr val="tx1"/>
                          </a:solidFill>
                        </a:rPr>
                        <a:t>Planet*</a:t>
                      </a:r>
                      <a:endParaRPr lang="en-US" dirty="0">
                        <a:solidFill>
                          <a:schemeClr val="tx1"/>
                        </a:solidFill>
                      </a:endParaRPr>
                    </a:p>
                  </a:txBody>
                  <a:tcPr/>
                </a:tc>
                <a:tc>
                  <a:txBody>
                    <a:bodyPr/>
                    <a:lstStyle/>
                    <a:p>
                      <a:pPr algn="ctr"/>
                      <a:r>
                        <a:rPr lang="en-US" dirty="0" smtClean="0">
                          <a:solidFill>
                            <a:schemeClr val="tx1"/>
                          </a:solidFill>
                        </a:rPr>
                        <a:t>Mass</a:t>
                      </a:r>
                      <a:endParaRPr lang="en-US" dirty="0">
                        <a:solidFill>
                          <a:schemeClr val="tx1"/>
                        </a:solidFill>
                      </a:endParaRPr>
                    </a:p>
                  </a:txBody>
                  <a:tcPr/>
                </a:tc>
                <a:tc>
                  <a:txBody>
                    <a:bodyPr/>
                    <a:lstStyle/>
                    <a:p>
                      <a:pPr algn="ctr"/>
                      <a:r>
                        <a:rPr lang="en-US" dirty="0" smtClean="0">
                          <a:solidFill>
                            <a:schemeClr val="tx1"/>
                          </a:solidFill>
                        </a:rPr>
                        <a:t>Volume</a:t>
                      </a:r>
                      <a:endParaRPr lang="en-US" dirty="0">
                        <a:solidFill>
                          <a:schemeClr val="tx1"/>
                        </a:solidFill>
                      </a:endParaRPr>
                    </a:p>
                  </a:txBody>
                  <a:tcPr/>
                </a:tc>
                <a:tc>
                  <a:txBody>
                    <a:bodyPr/>
                    <a:lstStyle/>
                    <a:p>
                      <a:pPr algn="ctr"/>
                      <a:r>
                        <a:rPr lang="en-US" dirty="0" smtClean="0">
                          <a:solidFill>
                            <a:schemeClr val="tx1"/>
                          </a:solidFill>
                        </a:rPr>
                        <a:t>Density</a:t>
                      </a:r>
                      <a:endParaRPr lang="en-US" dirty="0">
                        <a:solidFill>
                          <a:schemeClr val="tx1"/>
                        </a:solidFill>
                      </a:endParaRPr>
                    </a:p>
                  </a:txBody>
                  <a:tcPr/>
                </a:tc>
              </a:tr>
              <a:tr h="489857">
                <a:tc>
                  <a:txBody>
                    <a:bodyPr/>
                    <a:lstStyle/>
                    <a:p>
                      <a:r>
                        <a:rPr lang="en-US" dirty="0" smtClean="0">
                          <a:solidFill>
                            <a:schemeClr val="tx1"/>
                          </a:solidFill>
                        </a:rPr>
                        <a:t>Earth</a:t>
                      </a:r>
                      <a:endParaRPr lang="en-US" dirty="0">
                        <a:solidFill>
                          <a:schemeClr val="tx1"/>
                        </a:solidFill>
                      </a:endParaRPr>
                    </a:p>
                  </a:txBody>
                  <a:tcPr/>
                </a:tc>
                <a:tc>
                  <a:txBody>
                    <a:bodyPr/>
                    <a:lstStyle/>
                    <a:p>
                      <a:pPr algn="r"/>
                      <a:r>
                        <a:rPr lang="en-US" sz="1200" dirty="0" smtClean="0"/>
                        <a:t>5,972,190,000,000,000,000,000,000 kg</a:t>
                      </a:r>
                      <a:endParaRPr lang="en-US" sz="1200" dirty="0">
                        <a:solidFill>
                          <a:schemeClr val="tx1"/>
                        </a:solidFill>
                      </a:endParaRPr>
                    </a:p>
                  </a:txBody>
                  <a:tcPr/>
                </a:tc>
                <a:tc>
                  <a:txBody>
                    <a:bodyPr/>
                    <a:lstStyle/>
                    <a:p>
                      <a:pPr algn="r"/>
                      <a:r>
                        <a:rPr lang="en-US" sz="1200" dirty="0" smtClean="0"/>
                        <a:t>1,083,206,916,846 km</a:t>
                      </a:r>
                      <a:r>
                        <a:rPr lang="en-US" sz="1200" baseline="30000" dirty="0" smtClean="0"/>
                        <a:t>3</a:t>
                      </a:r>
                      <a:endParaRPr lang="en-US" sz="1200" dirty="0">
                        <a:solidFill>
                          <a:schemeClr val="tx1"/>
                        </a:solidFill>
                      </a:endParaRPr>
                    </a:p>
                  </a:txBody>
                  <a:tcPr/>
                </a:tc>
                <a:tc>
                  <a:txBody>
                    <a:bodyPr/>
                    <a:lstStyle/>
                    <a:p>
                      <a:pPr algn="ctr"/>
                      <a:r>
                        <a:rPr lang="en-US" sz="1800" dirty="0" smtClean="0"/>
                        <a:t>?</a:t>
                      </a:r>
                      <a:endParaRPr lang="en-US" sz="1800" dirty="0"/>
                    </a:p>
                  </a:txBody>
                  <a:tcPr/>
                </a:tc>
              </a:tr>
              <a:tr h="489857">
                <a:tc>
                  <a:txBody>
                    <a:bodyPr/>
                    <a:lstStyle/>
                    <a:p>
                      <a:r>
                        <a:rPr lang="en-US" dirty="0" smtClean="0">
                          <a:solidFill>
                            <a:schemeClr val="tx1"/>
                          </a:solidFill>
                        </a:rPr>
                        <a:t>Jupiter</a:t>
                      </a:r>
                      <a:endParaRPr lang="en-US" dirty="0">
                        <a:solidFill>
                          <a:schemeClr val="tx1"/>
                        </a:solidFill>
                      </a:endParaRPr>
                    </a:p>
                  </a:txBody>
                  <a:tcPr/>
                </a:tc>
                <a:tc>
                  <a:txBody>
                    <a:bodyPr/>
                    <a:lstStyle/>
                    <a:p>
                      <a:pPr algn="r"/>
                      <a:r>
                        <a:rPr lang="en-US" sz="1200" dirty="0" smtClean="0"/>
                        <a:t>1,898,130,000,000,000,000,000,000,000 kg</a:t>
                      </a:r>
                      <a:endParaRPr lang="en-US" sz="1200" dirty="0">
                        <a:solidFill>
                          <a:schemeClr val="tx1"/>
                        </a:solidFill>
                      </a:endParaRPr>
                    </a:p>
                  </a:txBody>
                  <a:tcPr/>
                </a:tc>
                <a:tc>
                  <a:txBody>
                    <a:bodyPr/>
                    <a:lstStyle/>
                    <a:p>
                      <a:pPr algn="r"/>
                      <a:r>
                        <a:rPr lang="en-US" sz="1200" dirty="0" smtClean="0"/>
                        <a:t>1,431,281,810,739,360 km</a:t>
                      </a:r>
                      <a:r>
                        <a:rPr lang="en-US" sz="1200" baseline="30000" dirty="0" smtClean="0"/>
                        <a:t>3</a:t>
                      </a:r>
                      <a:endParaRPr lang="en-US" sz="1200" dirty="0">
                        <a:solidFill>
                          <a:schemeClr val="tx1"/>
                        </a:solidFill>
                      </a:endParaRPr>
                    </a:p>
                  </a:txBody>
                  <a:tcPr/>
                </a:tc>
                <a:tc>
                  <a:txBody>
                    <a:bodyPr/>
                    <a:lstStyle/>
                    <a:p>
                      <a:pPr algn="ctr"/>
                      <a:r>
                        <a:rPr lang="en-US" sz="1800" dirty="0" smtClean="0"/>
                        <a:t>?</a:t>
                      </a:r>
                      <a:endParaRPr lang="en-US" sz="1800" dirty="0"/>
                    </a:p>
                  </a:txBody>
                  <a:tcPr/>
                </a:tc>
              </a:tr>
            </a:tbl>
          </a:graphicData>
        </a:graphic>
      </p:graphicFrame>
      <p:sp>
        <p:nvSpPr>
          <p:cNvPr id="8" name="TextBox 7"/>
          <p:cNvSpPr txBox="1"/>
          <p:nvPr/>
        </p:nvSpPr>
        <p:spPr>
          <a:xfrm>
            <a:off x="834790" y="5981700"/>
            <a:ext cx="1624889" cy="369332"/>
          </a:xfrm>
          <a:prstGeom prst="rect">
            <a:avLst/>
          </a:prstGeom>
          <a:noFill/>
        </p:spPr>
        <p:txBody>
          <a:bodyPr wrap="none" rtlCol="0">
            <a:spAutoFit/>
          </a:bodyPr>
          <a:lstStyle/>
          <a:p>
            <a:r>
              <a:rPr lang="en-US" dirty="0" smtClean="0"/>
              <a:t>* Source: </a:t>
            </a:r>
            <a:r>
              <a:rPr lang="en-US" dirty="0" smtClean="0">
                <a:hlinkClick r:id="rId4"/>
              </a:rPr>
              <a:t>NASA</a:t>
            </a:r>
            <a:endParaRPr lang="en-US" dirty="0"/>
          </a:p>
        </p:txBody>
      </p:sp>
      <p:sp>
        <p:nvSpPr>
          <p:cNvPr id="9" name="TextBox 8"/>
          <p:cNvSpPr txBox="1"/>
          <p:nvPr/>
        </p:nvSpPr>
        <p:spPr>
          <a:xfrm>
            <a:off x="3371322" y="5981700"/>
            <a:ext cx="2461206" cy="369332"/>
          </a:xfrm>
          <a:prstGeom prst="rect">
            <a:avLst/>
          </a:prstGeom>
          <a:noFill/>
        </p:spPr>
        <p:txBody>
          <a:bodyPr wrap="none" rtlCol="0">
            <a:spAutoFit/>
          </a:bodyPr>
          <a:lstStyle/>
          <a:p>
            <a:r>
              <a:rPr lang="en-US" b="1" dirty="0" smtClean="0">
                <a:solidFill>
                  <a:srgbClr val="0000FF"/>
                </a:solidFill>
              </a:rPr>
              <a:t>Density = Mass/Volume</a:t>
            </a:r>
            <a:endParaRPr lang="en-US" b="1" dirty="0">
              <a:solidFill>
                <a:srgbClr val="00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82"/>
            <a:ext cx="8229600" cy="1143000"/>
          </a:xfrm>
        </p:spPr>
        <p:txBody>
          <a:bodyPr>
            <a:normAutofit/>
          </a:bodyPr>
          <a:lstStyle/>
          <a:p>
            <a:r>
              <a:rPr lang="en-US" sz="3600" dirty="0" smtClean="0"/>
              <a:t>Comparing Density and Composition</a:t>
            </a:r>
            <a:endParaRPr lang="en-US" sz="3600" dirty="0"/>
          </a:p>
        </p:txBody>
      </p:sp>
      <p:grpSp>
        <p:nvGrpSpPr>
          <p:cNvPr id="3" name="Group 6"/>
          <p:cNvGrpSpPr/>
          <p:nvPr/>
        </p:nvGrpSpPr>
        <p:grpSpPr>
          <a:xfrm>
            <a:off x="1331795" y="1260082"/>
            <a:ext cx="6480410" cy="2743200"/>
            <a:chOff x="1828800" y="1185601"/>
            <a:chExt cx="6480410" cy="2743200"/>
          </a:xfrm>
        </p:grpSpPr>
        <p:pic>
          <p:nvPicPr>
            <p:cNvPr id="4" name="Picture 3" descr="Earth_Source_NASA"/>
            <p:cNvPicPr preferRelativeResize="0">
              <a:picLocks noChangeAspect="1"/>
            </p:cNvPicPr>
            <p:nvPr/>
          </p:nvPicPr>
          <p:blipFill>
            <a:blip r:embed="rId2"/>
            <a:stretch>
              <a:fillRect/>
            </a:stretch>
          </p:blipFill>
          <p:spPr>
            <a:xfrm>
              <a:off x="1828800" y="1185601"/>
              <a:ext cx="2743200" cy="2743200"/>
            </a:xfrm>
            <a:prstGeom prst="rect">
              <a:avLst/>
            </a:prstGeom>
          </p:spPr>
        </p:pic>
        <p:pic>
          <p:nvPicPr>
            <p:cNvPr id="5" name="Picture 4" descr="jupiter image for grid.tiff"/>
            <p:cNvPicPr preferRelativeResize="0">
              <a:picLocks noChangeAspect="1"/>
            </p:cNvPicPr>
            <p:nvPr/>
          </p:nvPicPr>
          <p:blipFill>
            <a:blip r:embed="rId3"/>
            <a:stretch>
              <a:fillRect/>
            </a:stretch>
          </p:blipFill>
          <p:spPr>
            <a:xfrm>
              <a:off x="5554104" y="1185601"/>
              <a:ext cx="2755106" cy="2743200"/>
            </a:xfrm>
            <a:prstGeom prst="rect">
              <a:avLst/>
            </a:prstGeom>
          </p:spPr>
        </p:pic>
      </p:grpSp>
      <p:graphicFrame>
        <p:nvGraphicFramePr>
          <p:cNvPr id="6" name="Table 5"/>
          <p:cNvGraphicFramePr>
            <a:graphicFrameLocks noGrp="1"/>
          </p:cNvGraphicFramePr>
          <p:nvPr/>
        </p:nvGraphicFramePr>
        <p:xfrm>
          <a:off x="834790" y="4302926"/>
          <a:ext cx="7474420" cy="1371600"/>
        </p:xfrm>
        <a:graphic>
          <a:graphicData uri="http://schemas.openxmlformats.org/drawingml/2006/table">
            <a:tbl>
              <a:tblPr firstRow="1" bandRow="1">
                <a:tableStyleId>{69C7853C-536D-4A76-A0AE-DD22124D55A5}</a:tableStyleId>
              </a:tblPr>
              <a:tblGrid>
                <a:gridCol w="1152306"/>
                <a:gridCol w="3032814"/>
                <a:gridCol w="2090278"/>
                <a:gridCol w="1199022"/>
              </a:tblGrid>
              <a:tr h="391886">
                <a:tc>
                  <a:txBody>
                    <a:bodyPr/>
                    <a:lstStyle/>
                    <a:p>
                      <a:r>
                        <a:rPr lang="en-US" dirty="0" smtClean="0">
                          <a:solidFill>
                            <a:schemeClr val="tx1"/>
                          </a:solidFill>
                        </a:rPr>
                        <a:t>Planet*</a:t>
                      </a:r>
                      <a:endParaRPr lang="en-US" dirty="0">
                        <a:solidFill>
                          <a:schemeClr val="tx1"/>
                        </a:solidFill>
                      </a:endParaRPr>
                    </a:p>
                  </a:txBody>
                  <a:tcPr/>
                </a:tc>
                <a:tc>
                  <a:txBody>
                    <a:bodyPr/>
                    <a:lstStyle/>
                    <a:p>
                      <a:pPr algn="ctr"/>
                      <a:r>
                        <a:rPr lang="en-US" dirty="0" smtClean="0">
                          <a:solidFill>
                            <a:schemeClr val="tx1"/>
                          </a:solidFill>
                        </a:rPr>
                        <a:t>Mass</a:t>
                      </a:r>
                      <a:endParaRPr lang="en-US" dirty="0">
                        <a:solidFill>
                          <a:schemeClr val="tx1"/>
                        </a:solidFill>
                      </a:endParaRPr>
                    </a:p>
                  </a:txBody>
                  <a:tcPr/>
                </a:tc>
                <a:tc>
                  <a:txBody>
                    <a:bodyPr/>
                    <a:lstStyle/>
                    <a:p>
                      <a:pPr algn="ctr"/>
                      <a:r>
                        <a:rPr lang="en-US" dirty="0" smtClean="0">
                          <a:solidFill>
                            <a:schemeClr val="tx1"/>
                          </a:solidFill>
                        </a:rPr>
                        <a:t>Volume</a:t>
                      </a:r>
                      <a:endParaRPr lang="en-US" dirty="0">
                        <a:solidFill>
                          <a:schemeClr val="tx1"/>
                        </a:solidFill>
                      </a:endParaRPr>
                    </a:p>
                  </a:txBody>
                  <a:tcPr/>
                </a:tc>
                <a:tc>
                  <a:txBody>
                    <a:bodyPr/>
                    <a:lstStyle/>
                    <a:p>
                      <a:pPr algn="ctr"/>
                      <a:r>
                        <a:rPr lang="en-US" dirty="0" smtClean="0">
                          <a:solidFill>
                            <a:schemeClr val="tx1"/>
                          </a:solidFill>
                        </a:rPr>
                        <a:t>Density</a:t>
                      </a:r>
                      <a:endParaRPr lang="en-US" dirty="0">
                        <a:solidFill>
                          <a:schemeClr val="tx1"/>
                        </a:solidFill>
                      </a:endParaRPr>
                    </a:p>
                  </a:txBody>
                  <a:tcPr/>
                </a:tc>
              </a:tr>
              <a:tr h="489857">
                <a:tc>
                  <a:txBody>
                    <a:bodyPr/>
                    <a:lstStyle/>
                    <a:p>
                      <a:r>
                        <a:rPr lang="en-US" dirty="0" smtClean="0">
                          <a:solidFill>
                            <a:schemeClr val="tx1"/>
                          </a:solidFill>
                        </a:rPr>
                        <a:t>Earth</a:t>
                      </a:r>
                      <a:endParaRPr lang="en-US" dirty="0">
                        <a:solidFill>
                          <a:schemeClr val="tx1"/>
                        </a:solidFill>
                      </a:endParaRPr>
                    </a:p>
                  </a:txBody>
                  <a:tcPr/>
                </a:tc>
                <a:tc>
                  <a:txBody>
                    <a:bodyPr/>
                    <a:lstStyle/>
                    <a:p>
                      <a:pPr algn="r"/>
                      <a:r>
                        <a:rPr lang="en-US" sz="1200" dirty="0" smtClean="0"/>
                        <a:t>5,972,190,000,000,000,000,000,000 kg</a:t>
                      </a:r>
                      <a:endParaRPr lang="en-US" sz="1200" dirty="0">
                        <a:solidFill>
                          <a:schemeClr val="tx1"/>
                        </a:solidFill>
                      </a:endParaRPr>
                    </a:p>
                  </a:txBody>
                  <a:tcPr/>
                </a:tc>
                <a:tc>
                  <a:txBody>
                    <a:bodyPr/>
                    <a:lstStyle/>
                    <a:p>
                      <a:pPr algn="r"/>
                      <a:r>
                        <a:rPr lang="en-US" sz="1200" dirty="0" smtClean="0"/>
                        <a:t>1,083,206,916,846 km</a:t>
                      </a:r>
                      <a:r>
                        <a:rPr lang="en-US" sz="1200" baseline="30000" dirty="0" smtClean="0"/>
                        <a:t>3</a:t>
                      </a:r>
                      <a:endParaRPr lang="en-US" sz="1200" dirty="0">
                        <a:solidFill>
                          <a:schemeClr val="tx1"/>
                        </a:solidFill>
                      </a:endParaRPr>
                    </a:p>
                  </a:txBody>
                  <a:tcPr/>
                </a:tc>
                <a:tc>
                  <a:txBody>
                    <a:bodyPr/>
                    <a:lstStyle/>
                    <a:p>
                      <a:pPr algn="r"/>
                      <a:r>
                        <a:rPr lang="en-US" sz="1200" b="1" dirty="0" smtClean="0"/>
                        <a:t>5.5 g/cm</a:t>
                      </a:r>
                      <a:r>
                        <a:rPr lang="en-US" sz="1200" b="1" baseline="30000" dirty="0" smtClean="0"/>
                        <a:t>3</a:t>
                      </a:r>
                      <a:r>
                        <a:rPr lang="en-US" sz="1200" b="1" dirty="0" smtClean="0"/>
                        <a:t> </a:t>
                      </a:r>
                      <a:endParaRPr lang="en-US" sz="1200" b="1" dirty="0"/>
                    </a:p>
                  </a:txBody>
                  <a:tcPr/>
                </a:tc>
              </a:tr>
              <a:tr h="489857">
                <a:tc>
                  <a:txBody>
                    <a:bodyPr/>
                    <a:lstStyle/>
                    <a:p>
                      <a:r>
                        <a:rPr lang="en-US" dirty="0" smtClean="0">
                          <a:solidFill>
                            <a:schemeClr val="tx1"/>
                          </a:solidFill>
                        </a:rPr>
                        <a:t>Jupiter</a:t>
                      </a:r>
                      <a:endParaRPr lang="en-US" dirty="0">
                        <a:solidFill>
                          <a:schemeClr val="tx1"/>
                        </a:solidFill>
                      </a:endParaRPr>
                    </a:p>
                  </a:txBody>
                  <a:tcPr/>
                </a:tc>
                <a:tc>
                  <a:txBody>
                    <a:bodyPr/>
                    <a:lstStyle/>
                    <a:p>
                      <a:pPr algn="r"/>
                      <a:r>
                        <a:rPr lang="en-US" sz="1200" dirty="0" smtClean="0"/>
                        <a:t>1,898,130,000,000,000,000,000,000,000 kg</a:t>
                      </a:r>
                      <a:endParaRPr lang="en-US" sz="1200" dirty="0">
                        <a:solidFill>
                          <a:schemeClr val="tx1"/>
                        </a:solidFill>
                      </a:endParaRPr>
                    </a:p>
                  </a:txBody>
                  <a:tcPr/>
                </a:tc>
                <a:tc>
                  <a:txBody>
                    <a:bodyPr/>
                    <a:lstStyle/>
                    <a:p>
                      <a:pPr algn="r"/>
                      <a:r>
                        <a:rPr lang="en-US" sz="1200" dirty="0" smtClean="0"/>
                        <a:t>1,431,281,810,739,360 km</a:t>
                      </a:r>
                      <a:r>
                        <a:rPr lang="en-US" sz="1200" baseline="30000" dirty="0" smtClean="0"/>
                        <a:t>3</a:t>
                      </a:r>
                      <a:endParaRPr lang="en-US" sz="1200" dirty="0">
                        <a:solidFill>
                          <a:schemeClr val="tx1"/>
                        </a:solidFill>
                      </a:endParaRPr>
                    </a:p>
                  </a:txBody>
                  <a:tcPr/>
                </a:tc>
                <a:tc>
                  <a:txBody>
                    <a:bodyPr/>
                    <a:lstStyle/>
                    <a:p>
                      <a:pPr algn="r"/>
                      <a:r>
                        <a:rPr lang="en-US" sz="1200" b="1" dirty="0" smtClean="0"/>
                        <a:t>1.3 g/cm</a:t>
                      </a:r>
                      <a:r>
                        <a:rPr lang="en-US" sz="1200" b="1" baseline="30000" dirty="0" smtClean="0"/>
                        <a:t>3</a:t>
                      </a:r>
                      <a:endParaRPr lang="en-US" sz="1200" b="1" dirty="0">
                        <a:solidFill>
                          <a:schemeClr val="tx1"/>
                        </a:solidFill>
                      </a:endParaRPr>
                    </a:p>
                  </a:txBody>
                  <a:tcPr/>
                </a:tc>
              </a:tr>
            </a:tbl>
          </a:graphicData>
        </a:graphic>
      </p:graphicFrame>
      <p:sp>
        <p:nvSpPr>
          <p:cNvPr id="8" name="TextBox 7"/>
          <p:cNvSpPr txBox="1"/>
          <p:nvPr/>
        </p:nvSpPr>
        <p:spPr>
          <a:xfrm>
            <a:off x="834790" y="5981700"/>
            <a:ext cx="1624889" cy="369332"/>
          </a:xfrm>
          <a:prstGeom prst="rect">
            <a:avLst/>
          </a:prstGeom>
          <a:noFill/>
        </p:spPr>
        <p:txBody>
          <a:bodyPr wrap="none" rtlCol="0">
            <a:spAutoFit/>
          </a:bodyPr>
          <a:lstStyle/>
          <a:p>
            <a:r>
              <a:rPr lang="en-US" dirty="0" smtClean="0"/>
              <a:t>* Source: </a:t>
            </a:r>
            <a:r>
              <a:rPr lang="en-US" dirty="0" smtClean="0">
                <a:hlinkClick r:id="rId4"/>
              </a:rPr>
              <a:t>NASA</a:t>
            </a:r>
            <a:endParaRPr lang="en-US" dirty="0"/>
          </a:p>
        </p:txBody>
      </p:sp>
      <p:sp>
        <p:nvSpPr>
          <p:cNvPr id="9" name="TextBox 8"/>
          <p:cNvSpPr txBox="1"/>
          <p:nvPr/>
        </p:nvSpPr>
        <p:spPr>
          <a:xfrm>
            <a:off x="3371322" y="5981700"/>
            <a:ext cx="2461206" cy="369332"/>
          </a:xfrm>
          <a:prstGeom prst="rect">
            <a:avLst/>
          </a:prstGeom>
          <a:noFill/>
        </p:spPr>
        <p:txBody>
          <a:bodyPr wrap="none" rtlCol="0">
            <a:spAutoFit/>
          </a:bodyPr>
          <a:lstStyle/>
          <a:p>
            <a:r>
              <a:rPr lang="en-US" b="1" dirty="0" smtClean="0">
                <a:solidFill>
                  <a:srgbClr val="0000FF"/>
                </a:solidFill>
              </a:rPr>
              <a:t>Density = Mass/Volume</a:t>
            </a:r>
            <a:endParaRPr lang="en-US" b="1" dirty="0">
              <a:solidFill>
                <a:srgbClr val="0000FF"/>
              </a:solidFill>
            </a:endParaRPr>
          </a:p>
        </p:txBody>
      </p:sp>
      <p:sp>
        <p:nvSpPr>
          <p:cNvPr id="10" name="Oval 9"/>
          <p:cNvSpPr/>
          <p:nvPr/>
        </p:nvSpPr>
        <p:spPr>
          <a:xfrm>
            <a:off x="7315200" y="4724400"/>
            <a:ext cx="1193800" cy="787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94 elements occur naturally on Earth</a:t>
            </a:r>
            <a:endParaRPr lang="en-US" dirty="0"/>
          </a:p>
        </p:txBody>
      </p:sp>
      <p:pic>
        <p:nvPicPr>
          <p:cNvPr id="4" name="Picture 3" descr="pte.tiff"/>
          <p:cNvPicPr preferRelativeResize="0">
            <a:picLocks noChangeAspect="1"/>
          </p:cNvPicPr>
          <p:nvPr/>
        </p:nvPicPr>
        <p:blipFill>
          <a:blip r:embed="rId2"/>
          <a:stretch>
            <a:fillRect/>
          </a:stretch>
        </p:blipFill>
        <p:spPr>
          <a:xfrm>
            <a:off x="1066800" y="1548763"/>
            <a:ext cx="6504404" cy="48393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preferRelativeResize="0">
            <a:picLocks noChangeAspect="1"/>
          </p:cNvPicPr>
          <p:nvPr/>
        </p:nvPicPr>
        <p:blipFill>
          <a:blip r:embed="rId3">
            <a:alphaModFix amt="50000"/>
          </a:blip>
          <a:stretch>
            <a:fillRect/>
          </a:stretch>
        </p:blipFill>
        <p:spPr>
          <a:xfrm>
            <a:off x="0" y="1109271"/>
            <a:ext cx="9155370" cy="5775402"/>
          </a:xfrm>
          <a:prstGeom prst="rect">
            <a:avLst/>
          </a:prstGeom>
          <a:ln>
            <a:solidFill>
              <a:schemeClr val="tx1"/>
            </a:solidFill>
          </a:ln>
        </p:spPr>
      </p:pic>
      <p:sp>
        <p:nvSpPr>
          <p:cNvPr id="2" name="Title 1"/>
          <p:cNvSpPr>
            <a:spLocks noGrp="1"/>
          </p:cNvSpPr>
          <p:nvPr>
            <p:ph type="title"/>
          </p:nvPr>
        </p:nvSpPr>
        <p:spPr>
          <a:xfrm>
            <a:off x="457200" y="0"/>
            <a:ext cx="8229600" cy="1143000"/>
          </a:xfrm>
        </p:spPr>
        <p:txBody>
          <a:bodyPr/>
          <a:lstStyle/>
          <a:p>
            <a:r>
              <a:rPr lang="en-US" dirty="0" smtClean="0">
                <a:solidFill>
                  <a:srgbClr val="000000"/>
                </a:solidFill>
              </a:rPr>
              <a:t>The Astronomer’s Periodic Table</a:t>
            </a:r>
            <a:endParaRPr lang="en-US" dirty="0">
              <a:solidFill>
                <a:srgbClr val="000000"/>
              </a:solidFill>
            </a:endParaRPr>
          </a:p>
        </p:txBody>
      </p:sp>
      <p:sp>
        <p:nvSpPr>
          <p:cNvPr id="5" name="Rectangle 4"/>
          <p:cNvSpPr/>
          <p:nvPr/>
        </p:nvSpPr>
        <p:spPr>
          <a:xfrm>
            <a:off x="677334" y="1749778"/>
            <a:ext cx="2229556" cy="246944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smtClean="0">
                <a:solidFill>
                  <a:srgbClr val="0000FF"/>
                </a:solidFill>
              </a:rPr>
              <a:t>H</a:t>
            </a:r>
            <a:endParaRPr lang="en-US" sz="9600" dirty="0">
              <a:solidFill>
                <a:srgbClr val="0000FF"/>
              </a:solidFill>
            </a:endParaRPr>
          </a:p>
        </p:txBody>
      </p:sp>
      <p:sp>
        <p:nvSpPr>
          <p:cNvPr id="6" name="Rectangle 5"/>
          <p:cNvSpPr/>
          <p:nvPr/>
        </p:nvSpPr>
        <p:spPr>
          <a:xfrm>
            <a:off x="3181768" y="3005667"/>
            <a:ext cx="1174043" cy="121355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FF"/>
                </a:solidFill>
              </a:rPr>
              <a:t>He</a:t>
            </a:r>
            <a:endParaRPr lang="en-US" sz="4000" dirty="0">
              <a:solidFill>
                <a:srgbClr val="0000FF"/>
              </a:solidFill>
            </a:endParaRPr>
          </a:p>
        </p:txBody>
      </p:sp>
      <p:sp>
        <p:nvSpPr>
          <p:cNvPr id="7" name="TextBox 6"/>
          <p:cNvSpPr txBox="1"/>
          <p:nvPr/>
        </p:nvSpPr>
        <p:spPr>
          <a:xfrm>
            <a:off x="677334" y="4671999"/>
            <a:ext cx="723275" cy="369332"/>
          </a:xfrm>
          <a:prstGeom prst="rect">
            <a:avLst/>
          </a:prstGeom>
          <a:noFill/>
        </p:spPr>
        <p:txBody>
          <a:bodyPr wrap="none" rtlCol="0">
            <a:spAutoFit/>
          </a:bodyPr>
          <a:lstStyle/>
          <a:p>
            <a:r>
              <a:rPr lang="en-US" b="1" dirty="0" smtClean="0">
                <a:solidFill>
                  <a:srgbClr val="0000FF"/>
                </a:solidFill>
              </a:rPr>
              <a:t>C N O</a:t>
            </a:r>
            <a:endParaRPr lang="en-US" b="1" dirty="0">
              <a:solidFill>
                <a:srgbClr val="0000FF"/>
              </a:solidFill>
            </a:endParaRPr>
          </a:p>
        </p:txBody>
      </p:sp>
      <p:sp>
        <p:nvSpPr>
          <p:cNvPr id="8" name="TextBox 7"/>
          <p:cNvSpPr txBox="1"/>
          <p:nvPr/>
        </p:nvSpPr>
        <p:spPr>
          <a:xfrm>
            <a:off x="1408801" y="4671999"/>
            <a:ext cx="1518715" cy="369332"/>
          </a:xfrm>
          <a:prstGeom prst="rect">
            <a:avLst/>
          </a:prstGeom>
          <a:noFill/>
        </p:spPr>
        <p:txBody>
          <a:bodyPr wrap="none" rtlCol="0">
            <a:spAutoFit/>
          </a:bodyPr>
          <a:lstStyle/>
          <a:p>
            <a:r>
              <a:rPr lang="en-US" b="1" dirty="0" smtClean="0">
                <a:solidFill>
                  <a:srgbClr val="0000FF"/>
                </a:solidFill>
              </a:rPr>
              <a:t>Ne Mg  Si S Fe</a:t>
            </a:r>
            <a:endParaRPr lang="en-US" b="1" dirty="0">
              <a:solidFill>
                <a:srgbClr val="0000FF"/>
              </a:solidFill>
            </a:endParaRPr>
          </a:p>
        </p:txBody>
      </p:sp>
      <p:pic>
        <p:nvPicPr>
          <p:cNvPr id="10" name="Picture 9" descr="MC900299541.WMF"/>
          <p:cNvPicPr>
            <a:picLocks noChangeAspect="1"/>
          </p:cNvPicPr>
          <p:nvPr/>
        </p:nvPicPr>
        <p:blipFill>
          <a:blip r:embed="rId4"/>
          <a:stretch>
            <a:fillRect/>
          </a:stretch>
        </p:blipFill>
        <p:spPr>
          <a:xfrm>
            <a:off x="5623978" y="5041331"/>
            <a:ext cx="1828800" cy="1778000"/>
          </a:xfrm>
          <a:prstGeom prst="rect">
            <a:avLst/>
          </a:prstGeom>
        </p:spPr>
      </p:pic>
      <p:pic>
        <p:nvPicPr>
          <p:cNvPr id="11" name="Picture 10" descr="MC900383552.WMF"/>
          <p:cNvPicPr>
            <a:picLocks noChangeAspect="1"/>
          </p:cNvPicPr>
          <p:nvPr/>
        </p:nvPicPr>
        <p:blipFill>
          <a:blip r:embed="rId5"/>
          <a:stretch>
            <a:fillRect/>
          </a:stretch>
        </p:blipFill>
        <p:spPr>
          <a:xfrm flipH="1">
            <a:off x="7776091" y="5850901"/>
            <a:ext cx="698500" cy="850900"/>
          </a:xfrm>
          <a:prstGeom prst="rect">
            <a:avLst/>
          </a:prstGeom>
        </p:spPr>
      </p:pic>
      <p:sp>
        <p:nvSpPr>
          <p:cNvPr id="12" name="Oval Callout 11"/>
          <p:cNvSpPr/>
          <p:nvPr/>
        </p:nvSpPr>
        <p:spPr>
          <a:xfrm>
            <a:off x="5623978" y="3565849"/>
            <a:ext cx="2850613" cy="1126448"/>
          </a:xfrm>
          <a:prstGeom prst="wedgeEllipseCallout">
            <a:avLst>
              <a:gd name="adj1" fmla="val 32699"/>
              <a:gd name="adj2" fmla="val 166748"/>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rPr>
              <a:t>Most of the Universe is composed of </a:t>
            </a:r>
            <a:r>
              <a:rPr lang="en-US" sz="1600" b="1" i="1" dirty="0" smtClean="0">
                <a:solidFill>
                  <a:srgbClr val="0000FF"/>
                </a:solidFill>
              </a:rPr>
              <a:t>hydrogen</a:t>
            </a:r>
            <a:r>
              <a:rPr lang="en-US" sz="1600" dirty="0" smtClean="0">
                <a:solidFill>
                  <a:srgbClr val="0000FF"/>
                </a:solidFill>
              </a:rPr>
              <a:t>!</a:t>
            </a:r>
            <a:endParaRPr lang="en-US" sz="1600"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ETALS.tiff"/>
          <p:cNvPicPr preferRelativeResize="0">
            <a:picLocks noChangeAspect="1"/>
          </p:cNvPicPr>
          <p:nvPr/>
        </p:nvPicPr>
        <p:blipFill>
          <a:blip r:embed="rId3"/>
          <a:stretch>
            <a:fillRect/>
          </a:stretch>
        </p:blipFill>
        <p:spPr>
          <a:xfrm>
            <a:off x="457200" y="1173236"/>
            <a:ext cx="8229600" cy="5462442"/>
          </a:xfrm>
          <a:prstGeom prst="rect">
            <a:avLst/>
          </a:prstGeom>
        </p:spPr>
      </p:pic>
      <p:sp>
        <p:nvSpPr>
          <p:cNvPr id="2" name="Title 1"/>
          <p:cNvSpPr>
            <a:spLocks noGrp="1"/>
          </p:cNvSpPr>
          <p:nvPr>
            <p:ph type="title"/>
          </p:nvPr>
        </p:nvSpPr>
        <p:spPr/>
        <p:txBody>
          <a:bodyPr/>
          <a:lstStyle/>
          <a:p>
            <a:r>
              <a:rPr lang="en-US" dirty="0" smtClean="0"/>
              <a:t>The Astronomer's Periodic Table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of the Universe is hydrogen.</a:t>
            </a:r>
            <a:endParaRPr lang="en-US" dirty="0"/>
          </a:p>
        </p:txBody>
      </p:sp>
      <p:graphicFrame>
        <p:nvGraphicFramePr>
          <p:cNvPr id="8" name="Chart 7"/>
          <p:cNvGraphicFramePr/>
          <p:nvPr/>
        </p:nvGraphicFramePr>
        <p:xfrm>
          <a:off x="457200" y="1417638"/>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3111500" y="2565400"/>
          <a:ext cx="5816600" cy="3873500"/>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p:cNvSpPr/>
          <p:nvPr/>
        </p:nvSpPr>
        <p:spPr>
          <a:xfrm>
            <a:off x="2590800" y="1854200"/>
            <a:ext cx="682625" cy="3810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Recipe for a Planet</a:t>
            </a:r>
            <a:endParaRPr lang="en-US" dirty="0"/>
          </a:p>
        </p:txBody>
      </p:sp>
      <p:pic>
        <p:nvPicPr>
          <p:cNvPr id="3" name="Picture 2" descr="MC900383552.WMF"/>
          <p:cNvPicPr>
            <a:picLocks noChangeAspect="1"/>
          </p:cNvPicPr>
          <p:nvPr/>
        </p:nvPicPr>
        <p:blipFill>
          <a:blip r:embed="rId2"/>
          <a:stretch>
            <a:fillRect/>
          </a:stretch>
        </p:blipFill>
        <p:spPr>
          <a:xfrm>
            <a:off x="1330841" y="5282631"/>
            <a:ext cx="698500" cy="850900"/>
          </a:xfrm>
          <a:prstGeom prst="rect">
            <a:avLst/>
          </a:prstGeom>
        </p:spPr>
      </p:pic>
      <p:pic>
        <p:nvPicPr>
          <p:cNvPr id="4" name="Picture 3" descr="MC900299541.WMF"/>
          <p:cNvPicPr>
            <a:picLocks noChangeAspect="1"/>
          </p:cNvPicPr>
          <p:nvPr/>
        </p:nvPicPr>
        <p:blipFill>
          <a:blip r:embed="rId3"/>
          <a:stretch>
            <a:fillRect/>
          </a:stretch>
        </p:blipFill>
        <p:spPr>
          <a:xfrm flipH="1">
            <a:off x="2200791" y="4546031"/>
            <a:ext cx="1828800" cy="1778000"/>
          </a:xfrm>
          <a:prstGeom prst="rect">
            <a:avLst/>
          </a:prstGeom>
        </p:spPr>
      </p:pic>
      <p:pic>
        <p:nvPicPr>
          <p:cNvPr id="9" name="Picture 8" descr="jupiter image for grid.tiff"/>
          <p:cNvPicPr preferRelativeResize="0">
            <a:picLocks noChangeAspect="1"/>
          </p:cNvPicPr>
          <p:nvPr/>
        </p:nvPicPr>
        <p:blipFill>
          <a:blip r:embed="rId4"/>
          <a:stretch>
            <a:fillRect/>
          </a:stretch>
        </p:blipFill>
        <p:spPr>
          <a:xfrm>
            <a:off x="5918994" y="3809431"/>
            <a:ext cx="2755106" cy="2743200"/>
          </a:xfrm>
          <a:prstGeom prst="rect">
            <a:avLst/>
          </a:prstGeom>
        </p:spPr>
      </p:pic>
      <p:sp>
        <p:nvSpPr>
          <p:cNvPr id="5" name="Oval Callout 4"/>
          <p:cNvSpPr/>
          <p:nvPr/>
        </p:nvSpPr>
        <p:spPr>
          <a:xfrm>
            <a:off x="457200" y="2907731"/>
            <a:ext cx="3177659" cy="1638300"/>
          </a:xfrm>
          <a:prstGeom prst="wedgeEllipseCallout">
            <a:avLst>
              <a:gd name="adj1" fmla="val -6445"/>
              <a:gd name="adj2" fmla="val 96609"/>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Use your knowledge of the densities of Earth and Jupiter to </a:t>
            </a:r>
            <a:r>
              <a:rPr lang="en-US" b="1" i="1" dirty="0" smtClean="0">
                <a:solidFill>
                  <a:srgbClr val="0000FF"/>
                </a:solidFill>
              </a:rPr>
              <a:t>infer </a:t>
            </a:r>
            <a:r>
              <a:rPr lang="en-US" dirty="0" smtClean="0">
                <a:solidFill>
                  <a:srgbClr val="0000FF"/>
                </a:solidFill>
              </a:rPr>
              <a:t>their compositions.</a:t>
            </a:r>
            <a:endParaRPr lang="en-US" dirty="0">
              <a:solidFill>
                <a:srgbClr val="0000FF"/>
              </a:solidFill>
            </a:endParaRPr>
          </a:p>
        </p:txBody>
      </p:sp>
      <p:pic>
        <p:nvPicPr>
          <p:cNvPr id="8" name="Picture 7" descr="Earth_Source_NASA"/>
          <p:cNvPicPr preferRelativeResize="0">
            <a:picLocks noChangeAspect="1"/>
          </p:cNvPicPr>
          <p:nvPr/>
        </p:nvPicPr>
        <p:blipFill>
          <a:blip r:embed="rId5"/>
          <a:stretch>
            <a:fillRect/>
          </a:stretch>
        </p:blipFill>
        <p:spPr>
          <a:xfrm>
            <a:off x="4365390" y="1143000"/>
            <a:ext cx="2743200" cy="2743200"/>
          </a:xfrm>
          <a:prstGeom prst="rect">
            <a:avLst/>
          </a:prstGeom>
        </p:spPr>
      </p:pic>
      <p:sp>
        <p:nvSpPr>
          <p:cNvPr id="10" name="TextBox 9"/>
          <p:cNvSpPr txBox="1"/>
          <p:nvPr/>
        </p:nvSpPr>
        <p:spPr>
          <a:xfrm>
            <a:off x="2882900" y="1143000"/>
            <a:ext cx="1146691" cy="923330"/>
          </a:xfrm>
          <a:prstGeom prst="rect">
            <a:avLst/>
          </a:prstGeom>
          <a:noFill/>
        </p:spPr>
        <p:txBody>
          <a:bodyPr wrap="square" rtlCol="0">
            <a:spAutoFit/>
          </a:bodyPr>
          <a:lstStyle/>
          <a:p>
            <a:r>
              <a:rPr lang="en-US" dirty="0" smtClean="0"/>
              <a:t>Earth’s density is 5.5 g/cm</a:t>
            </a:r>
            <a:r>
              <a:rPr lang="en-US" baseline="30000" dirty="0" smtClean="0"/>
              <a:t>3</a:t>
            </a:r>
            <a:endParaRPr lang="en-US" baseline="30000" dirty="0"/>
          </a:p>
        </p:txBody>
      </p:sp>
      <p:sp>
        <p:nvSpPr>
          <p:cNvPr id="11" name="TextBox 10"/>
          <p:cNvSpPr txBox="1"/>
          <p:nvPr/>
        </p:nvSpPr>
        <p:spPr>
          <a:xfrm>
            <a:off x="4607203" y="5629301"/>
            <a:ext cx="1146691" cy="923330"/>
          </a:xfrm>
          <a:prstGeom prst="rect">
            <a:avLst/>
          </a:prstGeom>
          <a:noFill/>
        </p:spPr>
        <p:txBody>
          <a:bodyPr wrap="square" rtlCol="0">
            <a:spAutoFit/>
          </a:bodyPr>
          <a:lstStyle/>
          <a:p>
            <a:r>
              <a:rPr lang="en-US" dirty="0" smtClean="0"/>
              <a:t>Jupiter’s density is 1.3 g/cm</a:t>
            </a:r>
            <a:r>
              <a:rPr lang="en-US" baseline="30000" dirty="0" smtClean="0"/>
              <a:t>3</a:t>
            </a:r>
            <a:endParaRPr lang="en-US" baseline="30000"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12810" y="317500"/>
            <a:ext cx="3502481" cy="584776"/>
          </a:xfrm>
          <a:prstGeom prst="rect">
            <a:avLst/>
          </a:prstGeom>
          <a:noFill/>
        </p:spPr>
        <p:txBody>
          <a:bodyPr wrap="none" rtlCol="0">
            <a:spAutoFit/>
          </a:bodyPr>
          <a:lstStyle/>
          <a:p>
            <a:pPr algn="ctr"/>
            <a:r>
              <a:rPr lang="en-US" sz="3200" dirty="0" smtClean="0"/>
              <a:t>Density of Elements</a:t>
            </a:r>
            <a:endParaRPr lang="en-US" sz="3200" dirty="0"/>
          </a:p>
        </p:txBody>
      </p:sp>
      <p:graphicFrame>
        <p:nvGraphicFramePr>
          <p:cNvPr id="6" name="Table 5"/>
          <p:cNvGraphicFramePr>
            <a:graphicFrameLocks noGrp="1"/>
          </p:cNvGraphicFramePr>
          <p:nvPr/>
        </p:nvGraphicFramePr>
        <p:xfrm>
          <a:off x="2476500" y="836692"/>
          <a:ext cx="3975100" cy="5448299"/>
        </p:xfrm>
        <a:graphic>
          <a:graphicData uri="http://schemas.openxmlformats.org/drawingml/2006/table">
            <a:tbl>
              <a:tblPr firstRow="1" bandRow="1">
                <a:tableStyleId>{69C7853C-536D-4A76-A0AE-DD22124D55A5}</a:tableStyleId>
              </a:tblPr>
              <a:tblGrid>
                <a:gridCol w="1485900"/>
                <a:gridCol w="1168400"/>
                <a:gridCol w="1320800"/>
              </a:tblGrid>
              <a:tr h="0">
                <a:tc>
                  <a:txBody>
                    <a:bodyPr/>
                    <a:lstStyle/>
                    <a:p>
                      <a:pPr algn="ctr"/>
                      <a:r>
                        <a:rPr lang="en-US" sz="1400" dirty="0" smtClean="0">
                          <a:solidFill>
                            <a:schemeClr val="tx1"/>
                          </a:solidFill>
                        </a:rPr>
                        <a:t>Element</a:t>
                      </a:r>
                      <a:endParaRPr lang="en-US" sz="1400" dirty="0">
                        <a:solidFill>
                          <a:schemeClr val="tx1"/>
                        </a:solidFill>
                      </a:endParaRPr>
                    </a:p>
                  </a:txBody>
                  <a:tcPr/>
                </a:tc>
                <a:tc>
                  <a:txBody>
                    <a:bodyPr/>
                    <a:lstStyle/>
                    <a:p>
                      <a:pPr algn="ctr"/>
                      <a:r>
                        <a:rPr lang="en-US" sz="1400" dirty="0" smtClean="0">
                          <a:solidFill>
                            <a:schemeClr val="tx1"/>
                          </a:solidFill>
                        </a:rPr>
                        <a:t>Density*</a:t>
                      </a:r>
                      <a:endParaRPr lang="en-US" sz="1400" dirty="0">
                        <a:solidFill>
                          <a:schemeClr val="tx1"/>
                        </a:solidFill>
                      </a:endParaRPr>
                    </a:p>
                  </a:txBody>
                  <a:tcPr/>
                </a:tc>
                <a:tc>
                  <a:txBody>
                    <a:bodyPr/>
                    <a:lstStyle/>
                    <a:p>
                      <a:pPr algn="ctr"/>
                      <a:r>
                        <a:rPr lang="en-US" sz="1400" dirty="0" smtClean="0">
                          <a:solidFill>
                            <a:schemeClr val="tx1"/>
                          </a:solidFill>
                        </a:rPr>
                        <a:t>State</a:t>
                      </a:r>
                      <a:endParaRPr lang="en-US" sz="1400" dirty="0">
                        <a:solidFill>
                          <a:schemeClr val="tx1"/>
                        </a:solidFill>
                      </a:endParaRPr>
                    </a:p>
                  </a:txBody>
                  <a:tcPr/>
                </a:tc>
              </a:tr>
              <a:tr h="342900">
                <a:tc>
                  <a:txBody>
                    <a:bodyPr/>
                    <a:lstStyle/>
                    <a:p>
                      <a:r>
                        <a:rPr lang="en-US" sz="1400" dirty="0" smtClean="0"/>
                        <a:t>Hydrogen</a:t>
                      </a:r>
                      <a:endParaRPr lang="en-US" sz="1400" dirty="0"/>
                    </a:p>
                  </a:txBody>
                  <a:tcPr/>
                </a:tc>
                <a:tc>
                  <a:txBody>
                    <a:bodyPr/>
                    <a:lstStyle/>
                    <a:p>
                      <a:pPr algn="r"/>
                      <a:r>
                        <a:rPr lang="en-US" sz="1400" dirty="0" smtClean="0"/>
                        <a:t>0.1</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Helium**</a:t>
                      </a:r>
                      <a:endParaRPr lang="en-US" sz="1400" dirty="0"/>
                    </a:p>
                  </a:txBody>
                  <a:tcPr/>
                </a:tc>
                <a:tc>
                  <a:txBody>
                    <a:bodyPr/>
                    <a:lstStyle/>
                    <a:p>
                      <a:pPr algn="r"/>
                      <a:r>
                        <a:rPr lang="en-US" sz="1400" dirty="0" smtClean="0"/>
                        <a:t>0.2</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Neon**</a:t>
                      </a:r>
                      <a:endParaRPr lang="en-US" sz="1400" dirty="0"/>
                    </a:p>
                  </a:txBody>
                  <a:tcPr/>
                </a:tc>
                <a:tc>
                  <a:txBody>
                    <a:bodyPr/>
                    <a:lstStyle/>
                    <a:p>
                      <a:pPr algn="r"/>
                      <a:r>
                        <a:rPr lang="en-US" sz="1400" dirty="0" smtClean="0"/>
                        <a:t>0.9</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Sodium</a:t>
                      </a:r>
                      <a:endParaRPr lang="en-US" sz="1400" dirty="0"/>
                    </a:p>
                  </a:txBody>
                  <a:tcPr/>
                </a:tc>
                <a:tc>
                  <a:txBody>
                    <a:bodyPr/>
                    <a:lstStyle/>
                    <a:p>
                      <a:pPr algn="r"/>
                      <a:r>
                        <a:rPr lang="en-US" sz="1400" dirty="0" smtClean="0"/>
                        <a:t>0.9</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Nitrogen</a:t>
                      </a:r>
                      <a:endParaRPr lang="en-US" sz="1400" dirty="0"/>
                    </a:p>
                  </a:txBody>
                  <a:tcPr/>
                </a:tc>
                <a:tc>
                  <a:txBody>
                    <a:bodyPr/>
                    <a:lstStyle/>
                    <a:p>
                      <a:pPr algn="r"/>
                      <a:r>
                        <a:rPr lang="en-US" sz="1400" dirty="0" smtClean="0"/>
                        <a:t>1.3</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Oxygen</a:t>
                      </a:r>
                      <a:endParaRPr lang="en-US" sz="1400" dirty="0"/>
                    </a:p>
                  </a:txBody>
                  <a:tcPr/>
                </a:tc>
                <a:tc>
                  <a:txBody>
                    <a:bodyPr/>
                    <a:lstStyle/>
                    <a:p>
                      <a:pPr algn="r"/>
                      <a:r>
                        <a:rPr lang="en-US" sz="1400" dirty="0" smtClean="0"/>
                        <a:t>1.4</a:t>
                      </a:r>
                      <a:endParaRPr lang="en-US" sz="1400" dirty="0"/>
                    </a:p>
                  </a:txBody>
                  <a:tcPr/>
                </a:tc>
                <a:tc>
                  <a:txBody>
                    <a:bodyPr/>
                    <a:lstStyle/>
                    <a:p>
                      <a:pPr algn="ctr"/>
                      <a:r>
                        <a:rPr lang="en-US" sz="1400" dirty="0" smtClean="0"/>
                        <a:t>Gas</a:t>
                      </a:r>
                      <a:endParaRPr lang="en-US" sz="1400" dirty="0"/>
                    </a:p>
                  </a:txBody>
                  <a:tcPr/>
                </a:tc>
              </a:tr>
              <a:tr h="342900">
                <a:tc>
                  <a:txBody>
                    <a:bodyPr/>
                    <a:lstStyle/>
                    <a:p>
                      <a:r>
                        <a:rPr lang="en-US" sz="1400" dirty="0" smtClean="0"/>
                        <a:t>Calcium</a:t>
                      </a:r>
                      <a:endParaRPr lang="en-US" sz="1400" dirty="0"/>
                    </a:p>
                  </a:txBody>
                  <a:tcPr/>
                </a:tc>
                <a:tc>
                  <a:txBody>
                    <a:bodyPr/>
                    <a:lstStyle/>
                    <a:p>
                      <a:pPr algn="r"/>
                      <a:r>
                        <a:rPr lang="en-US" sz="1400" dirty="0" smtClean="0"/>
                        <a:t>1.6</a:t>
                      </a:r>
                      <a:endParaRPr lang="en-US" sz="1400" dirty="0"/>
                    </a:p>
                  </a:txBody>
                  <a:tcPr/>
                </a:tc>
                <a:tc>
                  <a:txBody>
                    <a:bodyPr/>
                    <a:lstStyle/>
                    <a:p>
                      <a:pPr algn="ctr"/>
                      <a:r>
                        <a:rPr lang="en-US" sz="1400" dirty="0" smtClean="0"/>
                        <a:t>Solid</a:t>
                      </a:r>
                      <a:endParaRPr lang="en-US" sz="1400" dirty="0"/>
                    </a:p>
                  </a:txBody>
                  <a:tcPr/>
                </a:tc>
              </a:tr>
              <a:tr h="342900">
                <a:tc>
                  <a:txBody>
                    <a:bodyPr/>
                    <a:lstStyle/>
                    <a:p>
                      <a:pPr marL="0" marR="0">
                        <a:spcBef>
                          <a:spcPts val="0"/>
                        </a:spcBef>
                        <a:spcAft>
                          <a:spcPts val="0"/>
                        </a:spcAft>
                      </a:pPr>
                      <a:r>
                        <a:rPr lang="en-US" sz="1400" dirty="0">
                          <a:latin typeface="+mn-lt"/>
                          <a:ea typeface="Times New Roman"/>
                          <a:cs typeface="Times New Roman"/>
                        </a:rPr>
                        <a:t>Magnesium</a:t>
                      </a:r>
                    </a:p>
                  </a:txBody>
                  <a:tcPr marL="68580" marR="68580" marT="0" marB="0"/>
                </a:tc>
                <a:tc>
                  <a:txBody>
                    <a:bodyPr/>
                    <a:lstStyle/>
                    <a:p>
                      <a:pPr marL="0" marR="0" algn="r">
                        <a:spcBef>
                          <a:spcPts val="0"/>
                        </a:spcBef>
                        <a:spcAft>
                          <a:spcPts val="0"/>
                        </a:spcAft>
                      </a:pPr>
                      <a:r>
                        <a:rPr lang="en-US" sz="1400" dirty="0">
                          <a:latin typeface="+mn-lt"/>
                          <a:ea typeface="Times New Roman"/>
                          <a:cs typeface="Times New Roman"/>
                        </a:rPr>
                        <a:t>1.7</a:t>
                      </a:r>
                    </a:p>
                  </a:txBody>
                  <a:tcPr marL="68580" marR="68580" marT="0" marB="0"/>
                </a:tc>
                <a:tc>
                  <a:txBody>
                    <a:bodyPr/>
                    <a:lstStyle/>
                    <a:p>
                      <a:pPr marL="0" marR="0" algn="ctr">
                        <a:spcBef>
                          <a:spcPts val="0"/>
                        </a:spcBef>
                        <a:spcAft>
                          <a:spcPts val="0"/>
                        </a:spcAft>
                      </a:pPr>
                      <a:r>
                        <a:rPr lang="en-US" sz="1400" dirty="0" smtClean="0"/>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smtClean="0">
                          <a:latin typeface="+mn-lt"/>
                          <a:ea typeface="Times New Roman"/>
                          <a:cs typeface="Times New Roman"/>
                        </a:rPr>
                        <a:t>Argon**</a:t>
                      </a:r>
                      <a:endParaRPr lang="en-US" sz="1400" dirty="0">
                        <a:latin typeface="+mn-lt"/>
                        <a:ea typeface="Times New Roman"/>
                        <a:cs typeface="Times New Roman"/>
                      </a:endParaRPr>
                    </a:p>
                  </a:txBody>
                  <a:tcPr marL="68580" marR="68580" marT="0" marB="0"/>
                </a:tc>
                <a:tc>
                  <a:txBody>
                    <a:bodyPr/>
                    <a:lstStyle/>
                    <a:p>
                      <a:pPr marL="0" marR="0" algn="r">
                        <a:spcBef>
                          <a:spcPts val="0"/>
                        </a:spcBef>
                        <a:spcAft>
                          <a:spcPts val="0"/>
                        </a:spcAft>
                      </a:pPr>
                      <a:r>
                        <a:rPr lang="en-US" sz="1400" dirty="0" smtClean="0">
                          <a:latin typeface="+mn-lt"/>
                          <a:ea typeface="Times New Roman"/>
                          <a:cs typeface="Times New Roman"/>
                        </a:rPr>
                        <a:t>1.8</a:t>
                      </a:r>
                      <a:endParaRPr lang="en-US" sz="1400" dirty="0">
                        <a:latin typeface="+mn-lt"/>
                        <a:ea typeface="Times New Roman"/>
                        <a:cs typeface="Times New Roman"/>
                      </a:endParaRPr>
                    </a:p>
                  </a:txBody>
                  <a:tcPr marL="68580" marR="68580" marT="0" marB="0"/>
                </a:tc>
                <a:tc>
                  <a:txBody>
                    <a:bodyPr/>
                    <a:lstStyle/>
                    <a:p>
                      <a:pPr marL="0" marR="0" algn="ctr">
                        <a:spcBef>
                          <a:spcPts val="0"/>
                        </a:spcBef>
                        <a:spcAft>
                          <a:spcPts val="0"/>
                        </a:spcAft>
                      </a:pPr>
                      <a:r>
                        <a:rPr lang="en-US" sz="1400" dirty="0" smtClean="0">
                          <a:latin typeface="+mn-lt"/>
                          <a:ea typeface="Times New Roman"/>
                          <a:cs typeface="Times New Roman"/>
                        </a:rPr>
                        <a:t>Gas</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a:latin typeface="+mn-lt"/>
                          <a:ea typeface="Times New Roman"/>
                          <a:cs typeface="Times New Roman"/>
                        </a:rPr>
                        <a:t>Carbon</a:t>
                      </a:r>
                    </a:p>
                  </a:txBody>
                  <a:tcPr marL="68580" marR="68580" marT="0" marB="0"/>
                </a:tc>
                <a:tc>
                  <a:txBody>
                    <a:bodyPr/>
                    <a:lstStyle/>
                    <a:p>
                      <a:pPr marL="0" marR="0" algn="r">
                        <a:spcBef>
                          <a:spcPts val="0"/>
                        </a:spcBef>
                        <a:spcAft>
                          <a:spcPts val="0"/>
                        </a:spcAft>
                      </a:pPr>
                      <a:r>
                        <a:rPr lang="en-US" sz="1400" dirty="0">
                          <a:latin typeface="+mn-lt"/>
                          <a:ea typeface="Times New Roman"/>
                          <a:cs typeface="Times New Roman"/>
                        </a:rPr>
                        <a:t>1.8-3.5</a:t>
                      </a:r>
                    </a:p>
                  </a:txBody>
                  <a:tcPr marL="68580" marR="68580" marT="0" marB="0"/>
                </a:tc>
                <a:tc>
                  <a:txBody>
                    <a:bodyPr/>
                    <a:lstStyle/>
                    <a:p>
                      <a:pPr marL="0" marR="0" algn="ctr">
                        <a:spcBef>
                          <a:spcPts val="0"/>
                        </a:spcBef>
                        <a:spcAft>
                          <a:spcPts val="0"/>
                        </a:spcAft>
                      </a:pPr>
                      <a:r>
                        <a:rPr lang="en-US" sz="1400" dirty="0" smtClean="0"/>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a:latin typeface="+mn-lt"/>
                          <a:ea typeface="Times New Roman"/>
                          <a:cs typeface="Times New Roman"/>
                        </a:rPr>
                        <a:t>Sulfur</a:t>
                      </a:r>
                    </a:p>
                  </a:txBody>
                  <a:tcPr marL="68580" marR="68580" marT="0" marB="0"/>
                </a:tc>
                <a:tc>
                  <a:txBody>
                    <a:bodyPr/>
                    <a:lstStyle/>
                    <a:p>
                      <a:pPr marL="0" marR="0" algn="r">
                        <a:spcBef>
                          <a:spcPts val="0"/>
                        </a:spcBef>
                        <a:spcAft>
                          <a:spcPts val="0"/>
                        </a:spcAft>
                      </a:pPr>
                      <a:r>
                        <a:rPr lang="en-US" sz="1400">
                          <a:latin typeface="+mn-lt"/>
                          <a:ea typeface="Times New Roman"/>
                          <a:cs typeface="Times New Roman"/>
                        </a:rPr>
                        <a:t>2.1</a:t>
                      </a:r>
                    </a:p>
                  </a:txBody>
                  <a:tcPr marL="68580" marR="68580" marT="0" marB="0"/>
                </a:tc>
                <a:tc>
                  <a:txBody>
                    <a:bodyPr/>
                    <a:lstStyle/>
                    <a:p>
                      <a:pPr marL="0" marR="0" algn="ctr">
                        <a:spcBef>
                          <a:spcPts val="0"/>
                        </a:spcBef>
                        <a:spcAft>
                          <a:spcPts val="0"/>
                        </a:spcAft>
                      </a:pPr>
                      <a:r>
                        <a:rPr lang="en-US" sz="1400" dirty="0" smtClean="0"/>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a:latin typeface="+mn-lt"/>
                          <a:ea typeface="Times New Roman"/>
                          <a:cs typeface="Times New Roman"/>
                        </a:rPr>
                        <a:t>Silicon</a:t>
                      </a:r>
                    </a:p>
                  </a:txBody>
                  <a:tcPr marL="68580" marR="68580" marT="0" marB="0"/>
                </a:tc>
                <a:tc>
                  <a:txBody>
                    <a:bodyPr/>
                    <a:lstStyle/>
                    <a:p>
                      <a:pPr marL="0" marR="0" algn="r">
                        <a:spcBef>
                          <a:spcPts val="0"/>
                        </a:spcBef>
                        <a:spcAft>
                          <a:spcPts val="0"/>
                        </a:spcAft>
                      </a:pPr>
                      <a:r>
                        <a:rPr lang="en-US" sz="1400" dirty="0">
                          <a:latin typeface="+mn-lt"/>
                          <a:ea typeface="Times New Roman"/>
                          <a:cs typeface="Times New Roman"/>
                        </a:rPr>
                        <a:t>2.2</a:t>
                      </a:r>
                    </a:p>
                  </a:txBody>
                  <a:tcPr marL="68580" marR="68580" marT="0" marB="0"/>
                </a:tc>
                <a:tc>
                  <a:txBody>
                    <a:bodyPr/>
                    <a:lstStyle/>
                    <a:p>
                      <a:pPr marL="0" marR="0" algn="ctr">
                        <a:spcBef>
                          <a:spcPts val="0"/>
                        </a:spcBef>
                        <a:spcAft>
                          <a:spcPts val="0"/>
                        </a:spcAft>
                      </a:pPr>
                      <a:r>
                        <a:rPr lang="en-US" sz="1400" dirty="0" smtClean="0"/>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smtClean="0">
                          <a:latin typeface="+mn-lt"/>
                          <a:ea typeface="Times New Roman"/>
                          <a:cs typeface="Times New Roman"/>
                        </a:rPr>
                        <a:t>Aluminum</a:t>
                      </a:r>
                      <a:endParaRPr lang="en-US" sz="1400" dirty="0">
                        <a:latin typeface="+mn-lt"/>
                        <a:ea typeface="Times New Roman"/>
                        <a:cs typeface="Times New Roman"/>
                      </a:endParaRPr>
                    </a:p>
                  </a:txBody>
                  <a:tcPr marL="68580" marR="68580" marT="0" marB="0"/>
                </a:tc>
                <a:tc>
                  <a:txBody>
                    <a:bodyPr/>
                    <a:lstStyle/>
                    <a:p>
                      <a:pPr marL="0" marR="0" algn="r">
                        <a:spcBef>
                          <a:spcPts val="0"/>
                        </a:spcBef>
                        <a:spcAft>
                          <a:spcPts val="0"/>
                        </a:spcAft>
                      </a:pPr>
                      <a:r>
                        <a:rPr lang="en-US" sz="1400" dirty="0" smtClean="0">
                          <a:latin typeface="+mn-lt"/>
                          <a:ea typeface="Times New Roman"/>
                          <a:cs typeface="Times New Roman"/>
                        </a:rPr>
                        <a:t>2.7</a:t>
                      </a:r>
                      <a:endParaRPr lang="en-US" sz="1400" dirty="0">
                        <a:latin typeface="+mn-lt"/>
                        <a:ea typeface="Times New Roman"/>
                        <a:cs typeface="Times New Roman"/>
                      </a:endParaRPr>
                    </a:p>
                  </a:txBody>
                  <a:tcPr marL="68580" marR="68580" marT="0" marB="0"/>
                </a:tc>
                <a:tc>
                  <a:txBody>
                    <a:bodyPr/>
                    <a:lstStyle/>
                    <a:p>
                      <a:pPr marL="0" marR="0" algn="ctr">
                        <a:spcBef>
                          <a:spcPts val="0"/>
                        </a:spcBef>
                        <a:spcAft>
                          <a:spcPts val="0"/>
                        </a:spcAft>
                      </a:pPr>
                      <a:r>
                        <a:rPr lang="en-US" sz="1400" dirty="0" smtClean="0">
                          <a:latin typeface="+mn-lt"/>
                          <a:ea typeface="Times New Roman"/>
                          <a:cs typeface="Times New Roman"/>
                        </a:rPr>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smtClean="0">
                          <a:latin typeface="+mn-lt"/>
                          <a:ea typeface="Times New Roman"/>
                          <a:cs typeface="Times New Roman"/>
                        </a:rPr>
                        <a:t>Iron</a:t>
                      </a:r>
                      <a:endParaRPr lang="en-US" sz="1400" dirty="0">
                        <a:latin typeface="+mn-lt"/>
                        <a:ea typeface="Times New Roman"/>
                        <a:cs typeface="Times New Roman"/>
                      </a:endParaRPr>
                    </a:p>
                  </a:txBody>
                  <a:tcPr marL="68580" marR="68580" marT="0" marB="0"/>
                </a:tc>
                <a:tc>
                  <a:txBody>
                    <a:bodyPr/>
                    <a:lstStyle/>
                    <a:p>
                      <a:pPr marL="0" marR="0" algn="r">
                        <a:spcBef>
                          <a:spcPts val="0"/>
                        </a:spcBef>
                        <a:spcAft>
                          <a:spcPts val="0"/>
                        </a:spcAft>
                      </a:pPr>
                      <a:r>
                        <a:rPr lang="en-US" sz="1400" dirty="0" smtClean="0">
                          <a:latin typeface="+mn-lt"/>
                          <a:ea typeface="Times New Roman"/>
                          <a:cs typeface="Times New Roman"/>
                        </a:rPr>
                        <a:t>7.9</a:t>
                      </a:r>
                      <a:endParaRPr lang="en-US" sz="1400" dirty="0">
                        <a:latin typeface="+mn-lt"/>
                        <a:ea typeface="Times New Roman"/>
                        <a:cs typeface="Times New Roman"/>
                      </a:endParaRPr>
                    </a:p>
                  </a:txBody>
                  <a:tcPr marL="68580" marR="68580" marT="0" marB="0"/>
                </a:tc>
                <a:tc>
                  <a:txBody>
                    <a:bodyPr/>
                    <a:lstStyle/>
                    <a:p>
                      <a:pPr marL="0" marR="0" algn="ctr">
                        <a:spcBef>
                          <a:spcPts val="0"/>
                        </a:spcBef>
                        <a:spcAft>
                          <a:spcPts val="0"/>
                        </a:spcAft>
                      </a:pPr>
                      <a:r>
                        <a:rPr lang="en-US" sz="1400" dirty="0" smtClean="0">
                          <a:latin typeface="+mn-lt"/>
                          <a:ea typeface="Times New Roman"/>
                          <a:cs typeface="Times New Roman"/>
                        </a:rPr>
                        <a:t>Solid</a:t>
                      </a:r>
                      <a:endParaRPr lang="en-US" sz="1400" dirty="0">
                        <a:latin typeface="+mn-lt"/>
                        <a:ea typeface="Times New Roman"/>
                        <a:cs typeface="Times New Roman"/>
                      </a:endParaRPr>
                    </a:p>
                  </a:txBody>
                  <a:tcPr marL="68580" marR="68580" marT="0" marB="0"/>
                </a:tc>
              </a:tr>
              <a:tr h="342900">
                <a:tc>
                  <a:txBody>
                    <a:bodyPr/>
                    <a:lstStyle/>
                    <a:p>
                      <a:pPr marL="0" marR="0">
                        <a:spcBef>
                          <a:spcPts val="0"/>
                        </a:spcBef>
                        <a:spcAft>
                          <a:spcPts val="0"/>
                        </a:spcAft>
                      </a:pPr>
                      <a:r>
                        <a:rPr lang="en-US" sz="1400" dirty="0" smtClean="0">
                          <a:latin typeface="+mn-lt"/>
                          <a:ea typeface="Times New Roman"/>
                          <a:cs typeface="Times New Roman"/>
                        </a:rPr>
                        <a:t>Nickel</a:t>
                      </a:r>
                      <a:endParaRPr lang="en-US" sz="1400" dirty="0">
                        <a:latin typeface="+mn-lt"/>
                        <a:ea typeface="Times New Roman"/>
                        <a:cs typeface="Times New Roman"/>
                      </a:endParaRPr>
                    </a:p>
                  </a:txBody>
                  <a:tcPr marL="68580" marR="68580" marT="0" marB="0"/>
                </a:tc>
                <a:tc>
                  <a:txBody>
                    <a:bodyPr/>
                    <a:lstStyle/>
                    <a:p>
                      <a:pPr marL="0" marR="0" algn="r">
                        <a:spcBef>
                          <a:spcPts val="0"/>
                        </a:spcBef>
                        <a:spcAft>
                          <a:spcPts val="0"/>
                        </a:spcAft>
                      </a:pPr>
                      <a:r>
                        <a:rPr lang="en-US" sz="1400" dirty="0" smtClean="0">
                          <a:latin typeface="+mn-lt"/>
                          <a:ea typeface="Times New Roman"/>
                          <a:cs typeface="Times New Roman"/>
                        </a:rPr>
                        <a:t>8.9</a:t>
                      </a:r>
                      <a:endParaRPr lang="en-US" sz="1400" dirty="0">
                        <a:latin typeface="+mn-lt"/>
                        <a:ea typeface="Times New Roman"/>
                        <a:cs typeface="Times New Roman"/>
                      </a:endParaRPr>
                    </a:p>
                  </a:txBody>
                  <a:tcPr marL="68580" marR="68580" marT="0" marB="0"/>
                </a:tc>
                <a:tc>
                  <a:txBody>
                    <a:bodyPr/>
                    <a:lstStyle/>
                    <a:p>
                      <a:pPr marL="0" marR="0" algn="ctr">
                        <a:spcBef>
                          <a:spcPts val="0"/>
                        </a:spcBef>
                        <a:spcAft>
                          <a:spcPts val="0"/>
                        </a:spcAft>
                      </a:pPr>
                      <a:r>
                        <a:rPr lang="en-US" sz="1400" dirty="0" smtClean="0">
                          <a:latin typeface="+mn-lt"/>
                          <a:ea typeface="Times New Roman"/>
                          <a:cs typeface="Times New Roman"/>
                        </a:rPr>
                        <a:t>Solid</a:t>
                      </a:r>
                      <a:endParaRPr lang="en-US" sz="1400" dirty="0">
                        <a:latin typeface="+mn-lt"/>
                        <a:ea typeface="Times New Roman"/>
                        <a:cs typeface="Times New Roman"/>
                      </a:endParaRPr>
                    </a:p>
                  </a:txBody>
                  <a:tcPr marL="68580" marR="68580" marT="0" marB="0"/>
                </a:tc>
              </a:tr>
            </a:tbl>
          </a:graphicData>
        </a:graphic>
      </p:graphicFrame>
      <p:sp>
        <p:nvSpPr>
          <p:cNvPr id="7" name="TextBox 6"/>
          <p:cNvSpPr txBox="1"/>
          <p:nvPr/>
        </p:nvSpPr>
        <p:spPr>
          <a:xfrm>
            <a:off x="6767251" y="4470400"/>
            <a:ext cx="2135449" cy="1200329"/>
          </a:xfrm>
          <a:prstGeom prst="rect">
            <a:avLst/>
          </a:prstGeom>
          <a:noFill/>
        </p:spPr>
        <p:txBody>
          <a:bodyPr wrap="square" rtlCol="0">
            <a:spAutoFit/>
          </a:bodyPr>
          <a:lstStyle/>
          <a:p>
            <a:r>
              <a:rPr lang="en-US" dirty="0" smtClean="0"/>
              <a:t>*The unit of density is g/cm</a:t>
            </a:r>
            <a:r>
              <a:rPr lang="en-US" baseline="30000" dirty="0" smtClean="0"/>
              <a:t>3</a:t>
            </a:r>
            <a:r>
              <a:rPr lang="en-US" dirty="0" smtClean="0"/>
              <a:t> for solids and </a:t>
            </a:r>
            <a:r>
              <a:rPr lang="en-US" dirty="0" err="1" smtClean="0"/>
              <a:t>g/l</a:t>
            </a:r>
            <a:r>
              <a:rPr lang="en-US" dirty="0" smtClean="0"/>
              <a:t> (grams per liter) gases </a:t>
            </a:r>
            <a:endParaRPr lang="en-US" dirty="0"/>
          </a:p>
        </p:txBody>
      </p:sp>
      <p:sp>
        <p:nvSpPr>
          <p:cNvPr id="9" name="TextBox 8"/>
          <p:cNvSpPr txBox="1"/>
          <p:nvPr/>
        </p:nvSpPr>
        <p:spPr>
          <a:xfrm>
            <a:off x="6767251" y="5915659"/>
            <a:ext cx="1524000" cy="369332"/>
          </a:xfrm>
          <a:prstGeom prst="rect">
            <a:avLst/>
          </a:prstGeom>
          <a:noFill/>
        </p:spPr>
        <p:txBody>
          <a:bodyPr wrap="square" rtlCol="0">
            <a:spAutoFit/>
          </a:bodyPr>
          <a:lstStyle/>
          <a:p>
            <a:r>
              <a:rPr lang="en-US" dirty="0" smtClean="0"/>
              <a:t>** Nobel gas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7451"/>
            <a:ext cx="6838722" cy="619846"/>
          </a:xfrm>
        </p:spPr>
        <p:txBody>
          <a:bodyPr/>
          <a:lstStyle/>
          <a:p>
            <a:r>
              <a:rPr lang="en-US" dirty="0" smtClean="0">
                <a:solidFill>
                  <a:schemeClr val="tx1"/>
                </a:solidFill>
              </a:rPr>
              <a:t>What are we looking at?</a:t>
            </a:r>
            <a:endParaRPr lang="en-US" dirty="0">
              <a:solidFill>
                <a:schemeClr val="tx1"/>
              </a:solidFill>
            </a:endParaRPr>
          </a:p>
        </p:txBody>
      </p:sp>
      <p:pic>
        <p:nvPicPr>
          <p:cNvPr id="4" name="Picture 3" descr="Earth_Source_NASA"/>
          <p:cNvPicPr preferRelativeResize="0">
            <a:picLocks noChangeAspect="1"/>
          </p:cNvPicPr>
          <p:nvPr/>
        </p:nvPicPr>
        <p:blipFill>
          <a:blip r:embed="rId3"/>
          <a:stretch>
            <a:fillRect/>
          </a:stretch>
        </p:blipFill>
        <p:spPr>
          <a:xfrm>
            <a:off x="1174280" y="1407326"/>
            <a:ext cx="3657600" cy="3657600"/>
          </a:xfrm>
          <a:prstGeom prst="rect">
            <a:avLst/>
          </a:prstGeom>
        </p:spPr>
      </p:pic>
      <p:pic>
        <p:nvPicPr>
          <p:cNvPr id="5" name="Picture 4" descr="jupiter image for grid.tiff"/>
          <p:cNvPicPr preferRelativeResize="0">
            <a:picLocks noChangeAspect="1"/>
          </p:cNvPicPr>
          <p:nvPr/>
        </p:nvPicPr>
        <p:blipFill>
          <a:blip r:embed="rId4"/>
          <a:stretch>
            <a:fillRect/>
          </a:stretch>
        </p:blipFill>
        <p:spPr>
          <a:xfrm>
            <a:off x="4948402" y="1407326"/>
            <a:ext cx="3673475" cy="3657600"/>
          </a:xfrm>
          <a:prstGeom prst="rect">
            <a:avLst/>
          </a:prstGeom>
        </p:spPr>
      </p:pic>
      <p:sp>
        <p:nvSpPr>
          <p:cNvPr id="6" name="TextBox 5"/>
          <p:cNvSpPr txBox="1"/>
          <p:nvPr/>
        </p:nvSpPr>
        <p:spPr>
          <a:xfrm>
            <a:off x="2747787" y="850903"/>
            <a:ext cx="510586" cy="461665"/>
          </a:xfrm>
          <a:prstGeom prst="rect">
            <a:avLst/>
          </a:prstGeom>
          <a:noFill/>
        </p:spPr>
        <p:txBody>
          <a:bodyPr wrap="square" rtlCol="0">
            <a:spAutoFit/>
          </a:bodyPr>
          <a:lstStyle/>
          <a:p>
            <a:r>
              <a:rPr lang="en-US" sz="2400" dirty="0" smtClean="0"/>
              <a:t>A</a:t>
            </a:r>
            <a:endParaRPr lang="en-US" sz="2400" dirty="0"/>
          </a:p>
        </p:txBody>
      </p:sp>
      <p:sp>
        <p:nvSpPr>
          <p:cNvPr id="7" name="TextBox 6"/>
          <p:cNvSpPr txBox="1"/>
          <p:nvPr/>
        </p:nvSpPr>
        <p:spPr>
          <a:xfrm>
            <a:off x="6503176" y="853135"/>
            <a:ext cx="563927" cy="461665"/>
          </a:xfrm>
          <a:prstGeom prst="rect">
            <a:avLst/>
          </a:prstGeom>
          <a:noFill/>
        </p:spPr>
        <p:txBody>
          <a:bodyPr wrap="square" rtlCol="0">
            <a:spAutoFit/>
          </a:bodyPr>
          <a:lstStyle/>
          <a:p>
            <a:r>
              <a:rPr lang="en-US" sz="2400" dirty="0" smtClean="0"/>
              <a:t>B</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Compounds &amp; Rocks</a:t>
            </a:r>
            <a:endParaRPr lang="en-US" dirty="0"/>
          </a:p>
        </p:txBody>
      </p:sp>
      <p:pic>
        <p:nvPicPr>
          <p:cNvPr id="7" name="Picture 6"/>
          <p:cNvPicPr preferRelativeResize="0">
            <a:picLocks noChangeAspect="1"/>
          </p:cNvPicPr>
          <p:nvPr/>
        </p:nvPicPr>
        <p:blipFill>
          <a:blip r:embed="rId3"/>
          <a:stretch>
            <a:fillRect/>
          </a:stretch>
        </p:blipFill>
        <p:spPr>
          <a:xfrm>
            <a:off x="6534150" y="1798638"/>
            <a:ext cx="2057400" cy="1371600"/>
          </a:xfrm>
          <a:prstGeom prst="rect">
            <a:avLst/>
          </a:prstGeom>
        </p:spPr>
      </p:pic>
      <p:pic>
        <p:nvPicPr>
          <p:cNvPr id="9" name="Picture 8"/>
          <p:cNvPicPr preferRelativeResize="0">
            <a:picLocks noChangeAspect="1"/>
          </p:cNvPicPr>
          <p:nvPr/>
        </p:nvPicPr>
        <p:blipFill>
          <a:blip r:embed="rId4"/>
          <a:stretch>
            <a:fillRect/>
          </a:stretch>
        </p:blipFill>
        <p:spPr>
          <a:xfrm>
            <a:off x="4127499" y="1798638"/>
            <a:ext cx="2059460" cy="1371600"/>
          </a:xfrm>
          <a:prstGeom prst="rect">
            <a:avLst/>
          </a:prstGeom>
        </p:spPr>
      </p:pic>
      <p:pic>
        <p:nvPicPr>
          <p:cNvPr id="10" name="Picture 9"/>
          <p:cNvPicPr preferRelativeResize="0">
            <a:picLocks noChangeAspect="1"/>
          </p:cNvPicPr>
          <p:nvPr/>
        </p:nvPicPr>
        <p:blipFill>
          <a:blip r:embed="rId5"/>
          <a:stretch>
            <a:fillRect/>
          </a:stretch>
        </p:blipFill>
        <p:spPr>
          <a:xfrm>
            <a:off x="4127499" y="3479800"/>
            <a:ext cx="1828800" cy="1371600"/>
          </a:xfrm>
          <a:prstGeom prst="rect">
            <a:avLst/>
          </a:prstGeom>
        </p:spPr>
      </p:pic>
      <p:pic>
        <p:nvPicPr>
          <p:cNvPr id="11" name="Picture 10"/>
          <p:cNvPicPr preferRelativeResize="0">
            <a:picLocks noChangeAspect="1"/>
          </p:cNvPicPr>
          <p:nvPr/>
        </p:nvPicPr>
        <p:blipFill>
          <a:blip r:embed="rId6"/>
          <a:stretch>
            <a:fillRect/>
          </a:stretch>
        </p:blipFill>
        <p:spPr>
          <a:xfrm>
            <a:off x="5989305" y="3479800"/>
            <a:ext cx="2602245" cy="1371600"/>
          </a:xfrm>
          <a:prstGeom prst="rect">
            <a:avLst/>
          </a:prstGeom>
        </p:spPr>
      </p:pic>
      <p:pic>
        <p:nvPicPr>
          <p:cNvPr id="12" name="Picture 11"/>
          <p:cNvPicPr preferRelativeResize="0">
            <a:picLocks noChangeAspect="1"/>
          </p:cNvPicPr>
          <p:nvPr/>
        </p:nvPicPr>
        <p:blipFill>
          <a:blip r:embed="rId7"/>
          <a:stretch>
            <a:fillRect/>
          </a:stretch>
        </p:blipFill>
        <p:spPr>
          <a:xfrm>
            <a:off x="485867" y="3479800"/>
            <a:ext cx="1828800" cy="1371600"/>
          </a:xfrm>
          <a:prstGeom prst="rect">
            <a:avLst/>
          </a:prstGeom>
        </p:spPr>
      </p:pic>
      <p:pic>
        <p:nvPicPr>
          <p:cNvPr id="13" name="Picture 12"/>
          <p:cNvPicPr preferRelativeResize="0">
            <a:picLocks noChangeAspect="1"/>
          </p:cNvPicPr>
          <p:nvPr/>
        </p:nvPicPr>
        <p:blipFill>
          <a:blip r:embed="rId8"/>
          <a:stretch>
            <a:fillRect/>
          </a:stretch>
        </p:blipFill>
        <p:spPr>
          <a:xfrm>
            <a:off x="511716" y="1798638"/>
            <a:ext cx="1777103" cy="1371600"/>
          </a:xfrm>
          <a:prstGeom prst="rect">
            <a:avLst/>
          </a:prstGeom>
        </p:spPr>
      </p:pic>
      <p:pic>
        <p:nvPicPr>
          <p:cNvPr id="15" name="Picture 14"/>
          <p:cNvPicPr preferRelativeResize="0">
            <a:picLocks noChangeAspect="1"/>
          </p:cNvPicPr>
          <p:nvPr/>
        </p:nvPicPr>
        <p:blipFill>
          <a:blip r:embed="rId9"/>
          <a:stretch>
            <a:fillRect/>
          </a:stretch>
        </p:blipFill>
        <p:spPr>
          <a:xfrm>
            <a:off x="694297" y="5003800"/>
            <a:ext cx="1411941" cy="1371600"/>
          </a:xfrm>
          <a:prstGeom prst="rect">
            <a:avLst/>
          </a:prstGeom>
        </p:spPr>
      </p:pic>
      <p:sp>
        <p:nvSpPr>
          <p:cNvPr id="16" name="TextBox 15"/>
          <p:cNvSpPr txBox="1"/>
          <p:nvPr/>
        </p:nvSpPr>
        <p:spPr>
          <a:xfrm>
            <a:off x="1033086" y="1907104"/>
            <a:ext cx="556563" cy="369332"/>
          </a:xfrm>
          <a:prstGeom prst="rect">
            <a:avLst/>
          </a:prstGeom>
          <a:noFill/>
        </p:spPr>
        <p:txBody>
          <a:bodyPr wrap="none" rtlCol="0">
            <a:spAutoFit/>
          </a:bodyPr>
          <a:lstStyle/>
          <a:p>
            <a:r>
              <a:rPr lang="en-US" dirty="0" smtClean="0">
                <a:solidFill>
                  <a:srgbClr val="FF0000"/>
                </a:solidFill>
              </a:rPr>
              <a:t>NH</a:t>
            </a:r>
            <a:r>
              <a:rPr lang="en-US" baseline="-25000" dirty="0" smtClean="0">
                <a:solidFill>
                  <a:srgbClr val="FF0000"/>
                </a:solidFill>
              </a:rPr>
              <a:t>3</a:t>
            </a:r>
            <a:endParaRPr lang="en-US" baseline="-25000" dirty="0">
              <a:solidFill>
                <a:srgbClr val="FF0000"/>
              </a:solidFill>
            </a:endParaRPr>
          </a:p>
        </p:txBody>
      </p:sp>
      <p:sp>
        <p:nvSpPr>
          <p:cNvPr id="17" name="TextBox 16"/>
          <p:cNvSpPr txBox="1"/>
          <p:nvPr/>
        </p:nvSpPr>
        <p:spPr>
          <a:xfrm>
            <a:off x="1223710" y="3962400"/>
            <a:ext cx="530915" cy="369332"/>
          </a:xfrm>
          <a:prstGeom prst="rect">
            <a:avLst/>
          </a:prstGeom>
          <a:noFill/>
        </p:spPr>
        <p:txBody>
          <a:bodyPr wrap="square" rtlCol="0">
            <a:spAutoFit/>
          </a:bodyPr>
          <a:lstStyle/>
          <a:p>
            <a:r>
              <a:rPr lang="en-US" dirty="0" smtClean="0">
                <a:solidFill>
                  <a:srgbClr val="FF0000"/>
                </a:solidFill>
              </a:rPr>
              <a:t>CH</a:t>
            </a:r>
            <a:r>
              <a:rPr lang="en-US" baseline="-25000" dirty="0" smtClean="0">
                <a:solidFill>
                  <a:srgbClr val="FF0000"/>
                </a:solidFill>
              </a:rPr>
              <a:t>4</a:t>
            </a:r>
            <a:endParaRPr lang="en-US" baseline="-25000" dirty="0">
              <a:solidFill>
                <a:srgbClr val="FF0000"/>
              </a:solidFill>
            </a:endParaRPr>
          </a:p>
        </p:txBody>
      </p:sp>
      <p:sp>
        <p:nvSpPr>
          <p:cNvPr id="18" name="TextBox 17"/>
          <p:cNvSpPr txBox="1"/>
          <p:nvPr/>
        </p:nvSpPr>
        <p:spPr>
          <a:xfrm>
            <a:off x="2514600" y="2091770"/>
            <a:ext cx="1093569" cy="369332"/>
          </a:xfrm>
          <a:prstGeom prst="rect">
            <a:avLst/>
          </a:prstGeom>
          <a:noFill/>
        </p:spPr>
        <p:txBody>
          <a:bodyPr wrap="none" rtlCol="0">
            <a:spAutoFit/>
          </a:bodyPr>
          <a:lstStyle/>
          <a:p>
            <a:r>
              <a:rPr lang="en-US" dirty="0" smtClean="0"/>
              <a:t>Ammonia</a:t>
            </a:r>
            <a:endParaRPr lang="en-US" dirty="0"/>
          </a:p>
        </p:txBody>
      </p:sp>
      <p:sp>
        <p:nvSpPr>
          <p:cNvPr id="19" name="TextBox 18"/>
          <p:cNvSpPr txBox="1"/>
          <p:nvPr/>
        </p:nvSpPr>
        <p:spPr>
          <a:xfrm>
            <a:off x="2514600" y="3962400"/>
            <a:ext cx="1040932" cy="369332"/>
          </a:xfrm>
          <a:prstGeom prst="rect">
            <a:avLst/>
          </a:prstGeom>
          <a:noFill/>
        </p:spPr>
        <p:txBody>
          <a:bodyPr wrap="none" rtlCol="0">
            <a:spAutoFit/>
          </a:bodyPr>
          <a:lstStyle/>
          <a:p>
            <a:r>
              <a:rPr lang="en-US" dirty="0" smtClean="0"/>
              <a:t>Methane</a:t>
            </a:r>
            <a:endParaRPr lang="en-US" dirty="0"/>
          </a:p>
        </p:txBody>
      </p:sp>
      <p:sp>
        <p:nvSpPr>
          <p:cNvPr id="20" name="TextBox 19"/>
          <p:cNvSpPr txBox="1"/>
          <p:nvPr/>
        </p:nvSpPr>
        <p:spPr>
          <a:xfrm>
            <a:off x="2567237" y="5308600"/>
            <a:ext cx="761747" cy="369332"/>
          </a:xfrm>
          <a:prstGeom prst="rect">
            <a:avLst/>
          </a:prstGeom>
          <a:noFill/>
        </p:spPr>
        <p:txBody>
          <a:bodyPr wrap="none" rtlCol="0">
            <a:spAutoFit/>
          </a:bodyPr>
          <a:lstStyle/>
          <a:p>
            <a:r>
              <a:rPr lang="en-US" dirty="0" smtClean="0"/>
              <a:t>Water</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 of Earth’s Layers</a:t>
            </a:r>
            <a:endParaRPr lang="en-US" dirty="0"/>
          </a:p>
        </p:txBody>
      </p:sp>
      <p:pic>
        <p:nvPicPr>
          <p:cNvPr id="16" name="Picture 15"/>
          <p:cNvPicPr preferRelativeResize="0">
            <a:picLocks noChangeAspect="1"/>
          </p:cNvPicPr>
          <p:nvPr/>
        </p:nvPicPr>
        <p:blipFill>
          <a:blip r:embed="rId3"/>
          <a:stretch>
            <a:fillRect/>
          </a:stretch>
        </p:blipFill>
        <p:spPr>
          <a:xfrm>
            <a:off x="457200" y="2171700"/>
            <a:ext cx="5459741" cy="3657600"/>
          </a:xfrm>
          <a:prstGeom prst="rect">
            <a:avLst/>
          </a:prstGeom>
        </p:spPr>
      </p:pic>
      <p:sp>
        <p:nvSpPr>
          <p:cNvPr id="18" name="TextBox 17"/>
          <p:cNvSpPr txBox="1"/>
          <p:nvPr/>
        </p:nvSpPr>
        <p:spPr>
          <a:xfrm>
            <a:off x="6070600" y="2228314"/>
            <a:ext cx="2769859" cy="3385542"/>
          </a:xfrm>
          <a:prstGeom prst="rect">
            <a:avLst/>
          </a:prstGeom>
          <a:noFill/>
        </p:spPr>
        <p:txBody>
          <a:bodyPr wrap="square" rtlCol="0">
            <a:spAutoFit/>
          </a:bodyPr>
          <a:lstStyle/>
          <a:p>
            <a:r>
              <a:rPr lang="en-US" sz="1400" b="1" dirty="0" smtClean="0">
                <a:solidFill>
                  <a:srgbClr val="0000FF"/>
                </a:solidFill>
                <a:latin typeface="Calibri (Body)"/>
                <a:cs typeface="Calibri (Body)"/>
              </a:rPr>
              <a:t>Continental Crust: 2.7 g/cm</a:t>
            </a:r>
            <a:r>
              <a:rPr lang="en-US" sz="1400" b="1" baseline="30000" dirty="0" smtClean="0">
                <a:solidFill>
                  <a:srgbClr val="0000FF"/>
                </a:solidFill>
                <a:latin typeface="Calibri (Body)"/>
                <a:cs typeface="Calibri (Body)"/>
              </a:rPr>
              <a:t>3</a:t>
            </a: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r>
              <a:rPr lang="en-US" sz="1400" b="1" dirty="0" smtClean="0">
                <a:solidFill>
                  <a:srgbClr val="0000FF"/>
                </a:solidFill>
                <a:latin typeface="Calibri (Body)"/>
                <a:cs typeface="Calibri (Body)"/>
              </a:rPr>
              <a:t>Oceanic Crust: 3.3 g/cm</a:t>
            </a:r>
            <a:r>
              <a:rPr lang="en-US" sz="1400" b="1" baseline="30000" dirty="0" smtClean="0">
                <a:solidFill>
                  <a:srgbClr val="0000FF"/>
                </a:solidFill>
                <a:latin typeface="Calibri (Body)"/>
                <a:cs typeface="Calibri (Body)"/>
              </a:rPr>
              <a:t>3</a:t>
            </a:r>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r>
              <a:rPr lang="en-US" sz="1400" b="1" dirty="0" smtClean="0">
                <a:solidFill>
                  <a:srgbClr val="0000FF"/>
                </a:solidFill>
                <a:latin typeface="Calibri (Body)"/>
                <a:cs typeface="Calibri (Body)"/>
              </a:rPr>
              <a:t>Mantle: 4.4 g/cm</a:t>
            </a:r>
            <a:r>
              <a:rPr lang="en-US" sz="1400" b="1" baseline="30000" dirty="0" smtClean="0">
                <a:solidFill>
                  <a:srgbClr val="0000FF"/>
                </a:solidFill>
                <a:latin typeface="Calibri (Body)"/>
                <a:cs typeface="Calibri (Body)"/>
              </a:rPr>
              <a:t>3</a:t>
            </a:r>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r>
              <a:rPr lang="en-US" sz="1400" b="1" dirty="0" smtClean="0">
                <a:solidFill>
                  <a:srgbClr val="0000FF"/>
                </a:solidFill>
                <a:latin typeface="Calibri (Body)"/>
                <a:cs typeface="Calibri (Body)"/>
              </a:rPr>
              <a:t>Outer Core: 9.9 g/cm</a:t>
            </a:r>
            <a:r>
              <a:rPr lang="en-US" sz="1400" b="1" baseline="30000" dirty="0" smtClean="0">
                <a:solidFill>
                  <a:srgbClr val="0000FF"/>
                </a:solidFill>
                <a:latin typeface="Calibri (Body)"/>
                <a:cs typeface="Calibri (Body)"/>
              </a:rPr>
              <a:t>3</a:t>
            </a:r>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endParaRPr lang="en-US" sz="1400" b="1" dirty="0" smtClean="0">
              <a:solidFill>
                <a:srgbClr val="0000FF"/>
              </a:solidFill>
              <a:latin typeface="Calibri (Body)"/>
              <a:cs typeface="Calibri (Body)"/>
            </a:endParaRPr>
          </a:p>
          <a:p>
            <a:r>
              <a:rPr lang="en-US" sz="1400" b="1" dirty="0" smtClean="0">
                <a:solidFill>
                  <a:srgbClr val="0000FF"/>
                </a:solidFill>
                <a:latin typeface="Calibri (Body)"/>
                <a:cs typeface="Calibri (Body)"/>
              </a:rPr>
              <a:t>Inner Core: 13.1</a:t>
            </a:r>
            <a:r>
              <a:rPr lang="en-US" sz="1400" dirty="0" smtClean="0"/>
              <a:t> </a:t>
            </a:r>
            <a:r>
              <a:rPr lang="en-US" sz="1400" b="1" dirty="0" smtClean="0">
                <a:solidFill>
                  <a:srgbClr val="0000FF"/>
                </a:solidFill>
                <a:latin typeface="Calibri (Body)"/>
                <a:cs typeface="Calibri (Body)"/>
              </a:rPr>
              <a:t>g/cm</a:t>
            </a:r>
            <a:r>
              <a:rPr lang="en-US" sz="1400" b="1" baseline="30000" dirty="0" smtClean="0">
                <a:solidFill>
                  <a:srgbClr val="0000FF"/>
                </a:solidFill>
                <a:latin typeface="Calibri (Body)"/>
                <a:cs typeface="Calibri (Body)"/>
              </a:rPr>
              <a:t>3</a:t>
            </a:r>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Juno will provide new information about the density of the interior of Jupiter</a:t>
            </a:r>
            <a:endParaRPr lang="en-US" sz="3200" dirty="0"/>
          </a:p>
        </p:txBody>
      </p:sp>
      <p:pic>
        <p:nvPicPr>
          <p:cNvPr id="8" name="Picture 24" descr="C:\Documents and Settings\pdyches\My Documents\My Pictures\JupiterInteriorLabeled.jpg"/>
          <p:cNvPicPr preferRelativeResize="0">
            <a:picLocks noChangeAspect="1" noChangeArrowheads="1"/>
          </p:cNvPicPr>
          <p:nvPr/>
        </p:nvPicPr>
        <p:blipFill>
          <a:blip r:embed="rId3"/>
          <a:srcRect/>
          <a:stretch>
            <a:fillRect/>
          </a:stretch>
        </p:blipFill>
        <p:spPr bwMode="auto">
          <a:xfrm>
            <a:off x="2469124" y="1905000"/>
            <a:ext cx="4104152" cy="39439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46100" y="177801"/>
          <a:ext cx="6096000" cy="6454141"/>
        </p:xfrm>
        <a:graphic>
          <a:graphicData uri="http://schemas.openxmlformats.org/drawingml/2006/table">
            <a:tbl>
              <a:tblPr firstRow="1" bandRow="1">
                <a:tableStyleId>{69C7853C-536D-4A76-A0AE-DD22124D55A5}</a:tableStyleId>
              </a:tblPr>
              <a:tblGrid>
                <a:gridCol w="1524000"/>
                <a:gridCol w="1473200"/>
                <a:gridCol w="1574800"/>
                <a:gridCol w="1524000"/>
              </a:tblGrid>
              <a:tr h="358142">
                <a:tc>
                  <a:txBody>
                    <a:bodyPr/>
                    <a:lstStyle/>
                    <a:p>
                      <a:r>
                        <a:rPr lang="en-US" sz="1400" dirty="0" smtClean="0">
                          <a:solidFill>
                            <a:schemeClr val="tx1"/>
                          </a:solidFill>
                        </a:rPr>
                        <a:t>Element</a:t>
                      </a:r>
                      <a:endParaRPr lang="en-US" sz="1400" dirty="0">
                        <a:solidFill>
                          <a:schemeClr val="tx1"/>
                        </a:solidFill>
                      </a:endParaRPr>
                    </a:p>
                  </a:txBody>
                  <a:tcPr/>
                </a:tc>
                <a:tc>
                  <a:txBody>
                    <a:bodyPr/>
                    <a:lstStyle/>
                    <a:p>
                      <a:r>
                        <a:rPr lang="en-US" sz="1400" dirty="0" smtClean="0">
                          <a:solidFill>
                            <a:schemeClr val="tx1"/>
                          </a:solidFill>
                        </a:rPr>
                        <a:t>Earth</a:t>
                      </a:r>
                      <a:endParaRPr lang="en-US" sz="1400" dirty="0">
                        <a:solidFill>
                          <a:schemeClr val="tx1"/>
                        </a:solidFill>
                      </a:endParaRPr>
                    </a:p>
                  </a:txBody>
                  <a:tcPr/>
                </a:tc>
                <a:tc>
                  <a:txBody>
                    <a:bodyPr/>
                    <a:lstStyle/>
                    <a:p>
                      <a:r>
                        <a:rPr lang="en-US" sz="1400" dirty="0" smtClean="0">
                          <a:solidFill>
                            <a:schemeClr val="tx1"/>
                          </a:solidFill>
                        </a:rPr>
                        <a:t>Jupiter</a:t>
                      </a:r>
                      <a:endParaRPr lang="en-US" sz="1400" dirty="0">
                        <a:solidFill>
                          <a:schemeClr val="tx1"/>
                        </a:solidFill>
                      </a:endParaRPr>
                    </a:p>
                  </a:txBody>
                  <a:tcPr/>
                </a:tc>
                <a:tc>
                  <a:txBody>
                    <a:bodyPr/>
                    <a:lstStyle/>
                    <a:p>
                      <a:r>
                        <a:rPr lang="en-US" sz="1400" dirty="0" smtClean="0">
                          <a:solidFill>
                            <a:schemeClr val="tx1"/>
                          </a:solidFill>
                        </a:rPr>
                        <a:t>Universe</a:t>
                      </a:r>
                      <a:endParaRPr lang="en-US" sz="1400" dirty="0">
                        <a:solidFill>
                          <a:schemeClr val="tx1"/>
                        </a:solidFill>
                      </a:endParaRPr>
                    </a:p>
                  </a:txBody>
                  <a:tcPr/>
                </a:tc>
              </a:tr>
              <a:tr h="297764">
                <a:tc>
                  <a:txBody>
                    <a:bodyPr/>
                    <a:lstStyle/>
                    <a:p>
                      <a:r>
                        <a:rPr lang="en-US" sz="1200" dirty="0" smtClean="0"/>
                        <a:t>Hydrogen</a:t>
                      </a:r>
                      <a:endParaRPr lang="en-US" sz="1200" dirty="0"/>
                    </a:p>
                  </a:txBody>
                  <a:tcPr/>
                </a:tc>
                <a:tc>
                  <a:txBody>
                    <a:bodyPr/>
                    <a:lstStyle/>
                    <a:p>
                      <a:pPr algn="r"/>
                      <a:endParaRPr lang="en-US" sz="1400" dirty="0"/>
                    </a:p>
                  </a:txBody>
                  <a:tcPr/>
                </a:tc>
                <a:tc>
                  <a:txBody>
                    <a:bodyPr/>
                    <a:lstStyle/>
                    <a:p>
                      <a:pPr algn="r"/>
                      <a:r>
                        <a:rPr lang="en-US" sz="1400" dirty="0" smtClean="0"/>
                        <a:t>75.00%</a:t>
                      </a:r>
                      <a:endParaRPr lang="en-US" sz="1400" dirty="0"/>
                    </a:p>
                  </a:txBody>
                  <a:tcPr/>
                </a:tc>
                <a:tc>
                  <a:txBody>
                    <a:bodyPr/>
                    <a:lstStyle/>
                    <a:p>
                      <a:pPr algn="r"/>
                      <a:r>
                        <a:rPr lang="en-US" sz="1400" dirty="0" smtClean="0"/>
                        <a:t>75.00%</a:t>
                      </a:r>
                      <a:endParaRPr lang="en-US" sz="1400" dirty="0"/>
                    </a:p>
                  </a:txBody>
                  <a:tcPr/>
                </a:tc>
              </a:tr>
              <a:tr h="297764">
                <a:tc>
                  <a:txBody>
                    <a:bodyPr/>
                    <a:lstStyle/>
                    <a:p>
                      <a:r>
                        <a:rPr lang="en-US" sz="1200" dirty="0" smtClean="0"/>
                        <a:t>Helium</a:t>
                      </a:r>
                      <a:endParaRPr lang="en-US" sz="1200" dirty="0"/>
                    </a:p>
                  </a:txBody>
                  <a:tcPr/>
                </a:tc>
                <a:tc>
                  <a:txBody>
                    <a:bodyPr/>
                    <a:lstStyle/>
                    <a:p>
                      <a:pPr algn="r"/>
                      <a:endParaRPr lang="en-US" sz="1400"/>
                    </a:p>
                  </a:txBody>
                  <a:tcPr/>
                </a:tc>
                <a:tc>
                  <a:txBody>
                    <a:bodyPr/>
                    <a:lstStyle/>
                    <a:p>
                      <a:pPr algn="r"/>
                      <a:r>
                        <a:rPr lang="en-US" sz="1400" dirty="0" smtClean="0"/>
                        <a:t>24.00%</a:t>
                      </a:r>
                      <a:endParaRPr lang="en-US" sz="1400" dirty="0"/>
                    </a:p>
                  </a:txBody>
                  <a:tcPr/>
                </a:tc>
                <a:tc>
                  <a:txBody>
                    <a:bodyPr/>
                    <a:lstStyle/>
                    <a:p>
                      <a:pPr algn="r"/>
                      <a:r>
                        <a:rPr lang="en-US" sz="1400" dirty="0" smtClean="0"/>
                        <a:t>23.00%</a:t>
                      </a:r>
                      <a:endParaRPr lang="en-US" sz="1400" dirty="0"/>
                    </a:p>
                  </a:txBody>
                  <a:tcPr/>
                </a:tc>
              </a:tr>
              <a:tr h="297764">
                <a:tc>
                  <a:txBody>
                    <a:bodyPr/>
                    <a:lstStyle/>
                    <a:p>
                      <a:r>
                        <a:rPr lang="en-US" sz="1200" dirty="0" smtClean="0"/>
                        <a:t>Oxygen</a:t>
                      </a:r>
                      <a:endParaRPr lang="en-US" sz="1200" dirty="0"/>
                    </a:p>
                  </a:txBody>
                  <a:tcPr/>
                </a:tc>
                <a:tc>
                  <a:txBody>
                    <a:bodyPr/>
                    <a:lstStyle/>
                    <a:p>
                      <a:pPr algn="r"/>
                      <a:r>
                        <a:rPr lang="en-US" sz="1400" dirty="0" smtClean="0"/>
                        <a:t>30.00%</a:t>
                      </a:r>
                      <a:endParaRPr lang="en-US" sz="1400" dirty="0"/>
                    </a:p>
                  </a:txBody>
                  <a:tcPr/>
                </a:tc>
                <a:tc>
                  <a:txBody>
                    <a:bodyPr/>
                    <a:lstStyle/>
                    <a:p>
                      <a:pPr algn="r"/>
                      <a:endParaRPr lang="en-US" sz="1400" dirty="0"/>
                    </a:p>
                  </a:txBody>
                  <a:tcPr/>
                </a:tc>
                <a:tc>
                  <a:txBody>
                    <a:bodyPr/>
                    <a:lstStyle/>
                    <a:p>
                      <a:pPr algn="r"/>
                      <a:r>
                        <a:rPr lang="en-US" sz="1400" dirty="0" smtClean="0"/>
                        <a:t>1.00%</a:t>
                      </a:r>
                      <a:endParaRPr lang="en-US" sz="1400" dirty="0"/>
                    </a:p>
                  </a:txBody>
                  <a:tcPr/>
                </a:tc>
              </a:tr>
              <a:tr h="297764">
                <a:tc>
                  <a:txBody>
                    <a:bodyPr/>
                    <a:lstStyle/>
                    <a:p>
                      <a:r>
                        <a:rPr lang="en-US" sz="1200" dirty="0" smtClean="0"/>
                        <a:t>Nitrogen</a:t>
                      </a:r>
                      <a:endParaRPr lang="en-US" sz="1200" dirty="0"/>
                    </a:p>
                  </a:txBody>
                  <a:tcPr/>
                </a:tc>
                <a:tc>
                  <a:txBody>
                    <a:bodyPr/>
                    <a:lstStyle/>
                    <a:p>
                      <a:pPr algn="r"/>
                      <a:endParaRPr lang="en-US" sz="1400" dirty="0"/>
                    </a:p>
                  </a:txBody>
                  <a:tcPr/>
                </a:tc>
                <a:tc>
                  <a:txBody>
                    <a:bodyPr/>
                    <a:lstStyle/>
                    <a:p>
                      <a:pPr algn="r"/>
                      <a:endParaRPr lang="en-US" sz="1400" dirty="0"/>
                    </a:p>
                  </a:txBody>
                  <a:tcPr/>
                </a:tc>
                <a:tc>
                  <a:txBody>
                    <a:bodyPr/>
                    <a:lstStyle/>
                    <a:p>
                      <a:pPr algn="r"/>
                      <a:r>
                        <a:rPr lang="en-US" sz="1400" dirty="0" smtClean="0"/>
                        <a:t>0.10%</a:t>
                      </a:r>
                      <a:endParaRPr lang="en-US" sz="1400" dirty="0"/>
                    </a:p>
                  </a:txBody>
                  <a:tcPr/>
                </a:tc>
              </a:tr>
              <a:tr h="297764">
                <a:tc>
                  <a:txBody>
                    <a:bodyPr/>
                    <a:lstStyle/>
                    <a:p>
                      <a:r>
                        <a:rPr lang="en-US" sz="1200" dirty="0" smtClean="0"/>
                        <a:t>Iron</a:t>
                      </a:r>
                      <a:endParaRPr lang="en-US" sz="1200" dirty="0"/>
                    </a:p>
                  </a:txBody>
                  <a:tcPr/>
                </a:tc>
                <a:tc>
                  <a:txBody>
                    <a:bodyPr/>
                    <a:lstStyle/>
                    <a:p>
                      <a:pPr algn="r"/>
                      <a:r>
                        <a:rPr lang="en-US" sz="1400" dirty="0" smtClean="0"/>
                        <a:t>32.00%</a:t>
                      </a:r>
                      <a:endParaRPr lang="en-US" sz="1400" dirty="0"/>
                    </a:p>
                  </a:txBody>
                  <a:tcPr/>
                </a:tc>
                <a:tc>
                  <a:txBody>
                    <a:bodyPr/>
                    <a:lstStyle/>
                    <a:p>
                      <a:pPr algn="r"/>
                      <a:endParaRPr lang="en-US" sz="1400" dirty="0"/>
                    </a:p>
                  </a:txBody>
                  <a:tcPr/>
                </a:tc>
                <a:tc>
                  <a:txBody>
                    <a:bodyPr/>
                    <a:lstStyle/>
                    <a:p>
                      <a:pPr algn="r"/>
                      <a:r>
                        <a:rPr lang="en-US" sz="1400" dirty="0" smtClean="0"/>
                        <a:t>0.11%</a:t>
                      </a:r>
                      <a:endParaRPr lang="en-US" sz="1400" dirty="0"/>
                    </a:p>
                  </a:txBody>
                  <a:tcPr/>
                </a:tc>
              </a:tr>
              <a:tr h="297764">
                <a:tc>
                  <a:txBody>
                    <a:bodyPr/>
                    <a:lstStyle/>
                    <a:p>
                      <a:r>
                        <a:rPr lang="en-US" sz="1200" dirty="0" smtClean="0"/>
                        <a:t>Sulfur</a:t>
                      </a:r>
                      <a:endParaRPr lang="en-US" sz="1200" dirty="0"/>
                    </a:p>
                  </a:txBody>
                  <a:tcPr/>
                </a:tc>
                <a:tc>
                  <a:txBody>
                    <a:bodyPr/>
                    <a:lstStyle/>
                    <a:p>
                      <a:pPr algn="r"/>
                      <a:r>
                        <a:rPr lang="en-US" sz="1400" dirty="0" smtClean="0"/>
                        <a:t>3.00%</a:t>
                      </a:r>
                      <a:endParaRPr lang="en-US" sz="1400" dirty="0"/>
                    </a:p>
                  </a:txBody>
                  <a:tcPr/>
                </a:tc>
                <a:tc>
                  <a:txBody>
                    <a:bodyPr/>
                    <a:lstStyle/>
                    <a:p>
                      <a:pPr algn="r"/>
                      <a:endParaRPr lang="en-US" sz="1400"/>
                    </a:p>
                  </a:txBody>
                  <a:tcPr/>
                </a:tc>
                <a:tc>
                  <a:txBody>
                    <a:bodyPr/>
                    <a:lstStyle/>
                    <a:p>
                      <a:pPr algn="r"/>
                      <a:r>
                        <a:rPr lang="en-US" sz="1400" dirty="0" smtClean="0"/>
                        <a:t>0.05%</a:t>
                      </a:r>
                      <a:endParaRPr lang="en-US" sz="1400" dirty="0"/>
                    </a:p>
                  </a:txBody>
                  <a:tcPr/>
                </a:tc>
              </a:tr>
              <a:tr h="297764">
                <a:tc>
                  <a:txBody>
                    <a:bodyPr/>
                    <a:lstStyle/>
                    <a:p>
                      <a:r>
                        <a:rPr lang="en-US" sz="1200" dirty="0" smtClean="0"/>
                        <a:t>Aluminum</a:t>
                      </a:r>
                      <a:endParaRPr lang="en-US" sz="1200" dirty="0"/>
                    </a:p>
                  </a:txBody>
                  <a:tcPr/>
                </a:tc>
                <a:tc>
                  <a:txBody>
                    <a:bodyPr/>
                    <a:lstStyle/>
                    <a:p>
                      <a:pPr algn="r"/>
                      <a:r>
                        <a:rPr lang="en-US" sz="1400" dirty="0" smtClean="0"/>
                        <a:t>1.00%</a:t>
                      </a:r>
                      <a:endParaRPr lang="en-US" sz="1400" dirty="0"/>
                    </a:p>
                  </a:txBody>
                  <a:tcPr/>
                </a:tc>
                <a:tc>
                  <a:txBody>
                    <a:bodyPr/>
                    <a:lstStyle/>
                    <a:p>
                      <a:pPr algn="r"/>
                      <a:endParaRPr lang="en-US" sz="1400" dirty="0"/>
                    </a:p>
                  </a:txBody>
                  <a:tcPr/>
                </a:tc>
                <a:tc>
                  <a:txBody>
                    <a:bodyPr/>
                    <a:lstStyle/>
                    <a:p>
                      <a:pPr algn="r"/>
                      <a:endParaRPr lang="en-US" sz="1400" dirty="0"/>
                    </a:p>
                  </a:txBody>
                  <a:tcPr/>
                </a:tc>
              </a:tr>
              <a:tr h="297764">
                <a:tc>
                  <a:txBody>
                    <a:bodyPr/>
                    <a:lstStyle/>
                    <a:p>
                      <a:r>
                        <a:rPr lang="en-US" sz="1200" dirty="0" smtClean="0"/>
                        <a:t>Calcium</a:t>
                      </a:r>
                      <a:endParaRPr lang="en-US" sz="1200" dirty="0"/>
                    </a:p>
                  </a:txBody>
                  <a:tcPr/>
                </a:tc>
                <a:tc>
                  <a:txBody>
                    <a:bodyPr/>
                    <a:lstStyle/>
                    <a:p>
                      <a:pPr algn="r"/>
                      <a:r>
                        <a:rPr lang="en-US" sz="1400" dirty="0" smtClean="0"/>
                        <a:t>2.00%</a:t>
                      </a:r>
                      <a:endParaRPr lang="en-US" sz="1400" dirty="0"/>
                    </a:p>
                  </a:txBody>
                  <a:tcPr/>
                </a:tc>
                <a:tc>
                  <a:txBody>
                    <a:bodyPr/>
                    <a:lstStyle/>
                    <a:p>
                      <a:pPr algn="r"/>
                      <a:endParaRPr lang="en-US" sz="1400" dirty="0"/>
                    </a:p>
                  </a:txBody>
                  <a:tcPr/>
                </a:tc>
                <a:tc>
                  <a:txBody>
                    <a:bodyPr/>
                    <a:lstStyle/>
                    <a:p>
                      <a:pPr algn="r"/>
                      <a:endParaRPr lang="en-US" sz="1400" dirty="0"/>
                    </a:p>
                  </a:txBody>
                  <a:tcPr/>
                </a:tc>
              </a:tr>
              <a:tr h="297764">
                <a:tc>
                  <a:txBody>
                    <a:bodyPr/>
                    <a:lstStyle/>
                    <a:p>
                      <a:r>
                        <a:rPr lang="en-US" sz="1200" dirty="0" smtClean="0"/>
                        <a:t>Nickel</a:t>
                      </a:r>
                      <a:endParaRPr lang="en-US" sz="1200" dirty="0"/>
                    </a:p>
                  </a:txBody>
                  <a:tcPr/>
                </a:tc>
                <a:tc>
                  <a:txBody>
                    <a:bodyPr/>
                    <a:lstStyle/>
                    <a:p>
                      <a:pPr algn="r"/>
                      <a:r>
                        <a:rPr lang="en-US" sz="1400" dirty="0" smtClean="0"/>
                        <a:t>2.00%</a:t>
                      </a:r>
                      <a:endParaRPr lang="en-US" sz="1400" dirty="0"/>
                    </a:p>
                  </a:txBody>
                  <a:tcPr/>
                </a:tc>
                <a:tc>
                  <a:txBody>
                    <a:bodyPr/>
                    <a:lstStyle/>
                    <a:p>
                      <a:pPr algn="r"/>
                      <a:endParaRPr lang="en-US" sz="1400" dirty="0"/>
                    </a:p>
                  </a:txBody>
                  <a:tcPr/>
                </a:tc>
                <a:tc>
                  <a:txBody>
                    <a:bodyPr/>
                    <a:lstStyle/>
                    <a:p>
                      <a:pPr algn="r"/>
                      <a:endParaRPr lang="en-US" sz="1400" dirty="0"/>
                    </a:p>
                  </a:txBody>
                  <a:tcPr/>
                </a:tc>
              </a:tr>
              <a:tr h="297764">
                <a:tc>
                  <a:txBody>
                    <a:bodyPr/>
                    <a:lstStyle/>
                    <a:p>
                      <a:r>
                        <a:rPr lang="en-US" sz="1200" dirty="0" smtClean="0"/>
                        <a:t>Silicon</a:t>
                      </a:r>
                      <a:endParaRPr lang="en-US" sz="1200" dirty="0"/>
                    </a:p>
                  </a:txBody>
                  <a:tcPr/>
                </a:tc>
                <a:tc>
                  <a:txBody>
                    <a:bodyPr/>
                    <a:lstStyle/>
                    <a:p>
                      <a:pPr algn="r"/>
                      <a:r>
                        <a:rPr lang="en-US" sz="1400" dirty="0" smtClean="0"/>
                        <a:t>15.00%</a:t>
                      </a:r>
                      <a:endParaRPr lang="en-US" sz="1400" dirty="0"/>
                    </a:p>
                  </a:txBody>
                  <a:tcPr/>
                </a:tc>
                <a:tc>
                  <a:txBody>
                    <a:bodyPr/>
                    <a:lstStyle/>
                    <a:p>
                      <a:pPr algn="r"/>
                      <a:endParaRPr lang="en-US" sz="1400" dirty="0"/>
                    </a:p>
                  </a:txBody>
                  <a:tcPr/>
                </a:tc>
                <a:tc>
                  <a:txBody>
                    <a:bodyPr/>
                    <a:lstStyle/>
                    <a:p>
                      <a:pPr algn="r"/>
                      <a:r>
                        <a:rPr lang="en-US" sz="1400" dirty="0" smtClean="0"/>
                        <a:t>0.07%</a:t>
                      </a:r>
                    </a:p>
                  </a:txBody>
                  <a:tcPr/>
                </a:tc>
              </a:tr>
              <a:tr h="297764">
                <a:tc>
                  <a:txBody>
                    <a:bodyPr/>
                    <a:lstStyle/>
                    <a:p>
                      <a:r>
                        <a:rPr lang="en-US" sz="1200" dirty="0" smtClean="0"/>
                        <a:t>Magnesium</a:t>
                      </a:r>
                      <a:endParaRPr lang="en-US" sz="1200" dirty="0"/>
                    </a:p>
                  </a:txBody>
                  <a:tcPr/>
                </a:tc>
                <a:tc>
                  <a:txBody>
                    <a:bodyPr/>
                    <a:lstStyle/>
                    <a:p>
                      <a:pPr algn="r"/>
                      <a:r>
                        <a:rPr lang="en-US" sz="1400" dirty="0" smtClean="0"/>
                        <a:t>14.00%</a:t>
                      </a:r>
                      <a:endParaRPr lang="en-US" sz="1400" dirty="0"/>
                    </a:p>
                  </a:txBody>
                  <a:tcPr/>
                </a:tc>
                <a:tc>
                  <a:txBody>
                    <a:bodyPr/>
                    <a:lstStyle/>
                    <a:p>
                      <a:pPr algn="r"/>
                      <a:endParaRPr lang="en-US" sz="1400" dirty="0"/>
                    </a:p>
                  </a:txBody>
                  <a:tcPr/>
                </a:tc>
                <a:tc>
                  <a:txBody>
                    <a:bodyPr/>
                    <a:lstStyle/>
                    <a:p>
                      <a:pPr algn="r"/>
                      <a:r>
                        <a:rPr lang="en-US" sz="1400" dirty="0" smtClean="0"/>
                        <a:t>0.06%</a:t>
                      </a:r>
                      <a:endParaRPr lang="en-US" sz="1400" dirty="0"/>
                    </a:p>
                  </a:txBody>
                  <a:tcPr/>
                </a:tc>
              </a:tr>
              <a:tr h="297764">
                <a:tc>
                  <a:txBody>
                    <a:bodyPr/>
                    <a:lstStyle/>
                    <a:p>
                      <a:r>
                        <a:rPr lang="en-US" sz="1200" dirty="0" smtClean="0"/>
                        <a:t>Carbon</a:t>
                      </a:r>
                      <a:endParaRPr lang="en-US" sz="1200" dirty="0"/>
                    </a:p>
                  </a:txBody>
                  <a:tcPr/>
                </a:tc>
                <a:tc>
                  <a:txBody>
                    <a:bodyPr/>
                    <a:lstStyle/>
                    <a:p>
                      <a:pPr algn="r"/>
                      <a:endParaRPr lang="en-US" sz="1400" dirty="0"/>
                    </a:p>
                  </a:txBody>
                  <a:tcPr/>
                </a:tc>
                <a:tc>
                  <a:txBody>
                    <a:bodyPr/>
                    <a:lstStyle/>
                    <a:p>
                      <a:pPr algn="r"/>
                      <a:endParaRPr lang="en-US" sz="1400" dirty="0"/>
                    </a:p>
                  </a:txBody>
                  <a:tcPr/>
                </a:tc>
                <a:tc>
                  <a:txBody>
                    <a:bodyPr/>
                    <a:lstStyle/>
                    <a:p>
                      <a:pPr algn="r"/>
                      <a:r>
                        <a:rPr lang="en-US" sz="1400" dirty="0" smtClean="0"/>
                        <a:t>0.50%</a:t>
                      </a:r>
                      <a:endParaRPr lang="en-US" sz="1400" dirty="0"/>
                    </a:p>
                  </a:txBody>
                  <a:tcPr/>
                </a:tc>
              </a:tr>
              <a:tr h="297764">
                <a:tc>
                  <a:txBody>
                    <a:bodyPr/>
                    <a:lstStyle/>
                    <a:p>
                      <a:r>
                        <a:rPr lang="en-US" sz="1200" dirty="0" smtClean="0"/>
                        <a:t>Neon</a:t>
                      </a:r>
                      <a:endParaRPr lang="en-US" sz="1200" dirty="0"/>
                    </a:p>
                  </a:txBody>
                  <a:tcPr/>
                </a:tc>
                <a:tc>
                  <a:txBody>
                    <a:bodyPr/>
                    <a:lstStyle/>
                    <a:p>
                      <a:pPr algn="r"/>
                      <a:endParaRPr lang="en-US" sz="1400" dirty="0"/>
                    </a:p>
                  </a:txBody>
                  <a:tcPr/>
                </a:tc>
                <a:tc>
                  <a:txBody>
                    <a:bodyPr/>
                    <a:lstStyle/>
                    <a:p>
                      <a:pPr algn="r"/>
                      <a:endParaRPr lang="en-US" sz="1400" dirty="0"/>
                    </a:p>
                  </a:txBody>
                  <a:tcPr/>
                </a:tc>
                <a:tc>
                  <a:txBody>
                    <a:bodyPr/>
                    <a:lstStyle/>
                    <a:p>
                      <a:pPr algn="r"/>
                      <a:r>
                        <a:rPr lang="en-US" sz="1400" dirty="0" smtClean="0"/>
                        <a:t>0.13%</a:t>
                      </a:r>
                      <a:endParaRPr lang="en-US" sz="1400" dirty="0"/>
                    </a:p>
                  </a:txBody>
                  <a:tcPr/>
                </a:tc>
              </a:tr>
              <a:tr h="297764">
                <a:tc>
                  <a:txBody>
                    <a:bodyPr/>
                    <a:lstStyle/>
                    <a:p>
                      <a:r>
                        <a:rPr lang="en-US" sz="1200" dirty="0" smtClean="0"/>
                        <a:t>Argon</a:t>
                      </a:r>
                      <a:endParaRPr lang="en-US" sz="1200" dirty="0"/>
                    </a:p>
                  </a:txBody>
                  <a:tcPr/>
                </a:tc>
                <a:tc>
                  <a:txBody>
                    <a:bodyPr/>
                    <a:lstStyle/>
                    <a:p>
                      <a:pPr algn="r"/>
                      <a:endParaRPr lang="en-US" sz="1400" dirty="0"/>
                    </a:p>
                  </a:txBody>
                  <a:tcPr/>
                </a:tc>
                <a:tc>
                  <a:txBody>
                    <a:bodyPr/>
                    <a:lstStyle/>
                    <a:p>
                      <a:pPr algn="r"/>
                      <a:endParaRPr lang="en-US" sz="1400" dirty="0"/>
                    </a:p>
                  </a:txBody>
                  <a:tcPr/>
                </a:tc>
                <a:tc>
                  <a:txBody>
                    <a:bodyPr/>
                    <a:lstStyle/>
                    <a:p>
                      <a:pPr algn="r"/>
                      <a:r>
                        <a:rPr lang="en-US" sz="1400" dirty="0" smtClean="0"/>
                        <a:t>0.02%</a:t>
                      </a:r>
                      <a:endParaRPr lang="en-US" sz="1400" dirty="0"/>
                    </a:p>
                  </a:txBody>
                  <a:tcPr/>
                </a:tc>
              </a:tr>
              <a:tr h="297764">
                <a:tc>
                  <a:txBody>
                    <a:bodyPr/>
                    <a:lstStyle/>
                    <a:p>
                      <a:r>
                        <a:rPr lang="en-US" sz="1200" dirty="0" smtClean="0"/>
                        <a:t>Other</a:t>
                      </a:r>
                      <a:endParaRPr lang="en-US" sz="1200" dirty="0"/>
                    </a:p>
                  </a:txBody>
                  <a:tcPr/>
                </a:tc>
                <a:tc>
                  <a:txBody>
                    <a:bodyPr/>
                    <a:lstStyle/>
                    <a:p>
                      <a:pPr algn="r"/>
                      <a:r>
                        <a:rPr lang="en-US" sz="1400" dirty="0" smtClean="0"/>
                        <a:t>1.00%</a:t>
                      </a:r>
                      <a:endParaRPr lang="en-US" sz="1400" dirty="0"/>
                    </a:p>
                  </a:txBody>
                  <a:tcPr/>
                </a:tc>
                <a:tc>
                  <a:txBody>
                    <a:bodyPr/>
                    <a:lstStyle/>
                    <a:p>
                      <a:pPr algn="r"/>
                      <a:endParaRPr lang="en-US" sz="1400" dirty="0"/>
                    </a:p>
                  </a:txBody>
                  <a:tcPr/>
                </a:tc>
                <a:tc>
                  <a:txBody>
                    <a:bodyPr/>
                    <a:lstStyle/>
                    <a:p>
                      <a:pPr algn="r"/>
                      <a:endParaRPr lang="en-US" sz="1400" dirty="0"/>
                    </a:p>
                  </a:txBody>
                  <a:tcPr/>
                </a:tc>
              </a:tr>
              <a:tr h="297764">
                <a:tc>
                  <a:txBody>
                    <a:bodyPr/>
                    <a:lstStyle/>
                    <a:p>
                      <a:r>
                        <a:rPr lang="en-US" sz="1200" b="1" dirty="0" smtClean="0">
                          <a:solidFill>
                            <a:schemeClr val="tx1"/>
                          </a:solidFill>
                        </a:rPr>
                        <a:t>Compound</a:t>
                      </a:r>
                      <a:endParaRPr lang="en-US" sz="1200" b="1" dirty="0">
                        <a:solidFill>
                          <a:schemeClr val="tx1"/>
                        </a:solidFill>
                      </a:endParaRPr>
                    </a:p>
                  </a:txBody>
                  <a:tcPr/>
                </a:tc>
                <a:tc>
                  <a:txBody>
                    <a:bodyPr/>
                    <a:lstStyle/>
                    <a:p>
                      <a:pPr algn="r"/>
                      <a:endParaRPr lang="en-US" sz="1400" dirty="0">
                        <a:solidFill>
                          <a:schemeClr val="tx1"/>
                        </a:solidFill>
                      </a:endParaRPr>
                    </a:p>
                  </a:txBody>
                  <a:tcPr/>
                </a:tc>
                <a:tc>
                  <a:txBody>
                    <a:bodyPr/>
                    <a:lstStyle/>
                    <a:p>
                      <a:pPr algn="r"/>
                      <a:endParaRPr lang="en-US" sz="1400" dirty="0">
                        <a:solidFill>
                          <a:schemeClr val="tx1"/>
                        </a:solidFill>
                      </a:endParaRPr>
                    </a:p>
                  </a:txBody>
                  <a:tcPr/>
                </a:tc>
                <a:tc>
                  <a:txBody>
                    <a:bodyPr/>
                    <a:lstStyle/>
                    <a:p>
                      <a:pPr algn="r"/>
                      <a:endParaRPr lang="en-US" sz="1400" dirty="0">
                        <a:solidFill>
                          <a:schemeClr val="tx1"/>
                        </a:solidFill>
                      </a:endParaRPr>
                    </a:p>
                  </a:txBody>
                  <a:tcPr/>
                </a:tc>
              </a:tr>
              <a:tr h="297764">
                <a:tc>
                  <a:txBody>
                    <a:bodyPr/>
                    <a:lstStyle/>
                    <a:p>
                      <a:r>
                        <a:rPr lang="en-US" sz="1200" dirty="0" smtClean="0"/>
                        <a:t>Water</a:t>
                      </a:r>
                      <a:endParaRPr lang="en-US" sz="1200" dirty="0"/>
                    </a:p>
                  </a:txBody>
                  <a:tcPr/>
                </a:tc>
                <a:tc>
                  <a:txBody>
                    <a:bodyPr/>
                    <a:lstStyle/>
                    <a:p>
                      <a:pPr algn="r"/>
                      <a:endParaRPr lang="en-US" sz="1400"/>
                    </a:p>
                  </a:txBody>
                  <a:tcPr/>
                </a:tc>
                <a:tc>
                  <a:txBody>
                    <a:bodyPr/>
                    <a:lstStyle/>
                    <a:p>
                      <a:pPr algn="r"/>
                      <a:r>
                        <a:rPr lang="en-US" sz="1400" dirty="0" smtClean="0"/>
                        <a:t>0.30%</a:t>
                      </a:r>
                      <a:endParaRPr lang="en-US" sz="1400" dirty="0"/>
                    </a:p>
                  </a:txBody>
                  <a:tcPr/>
                </a:tc>
                <a:tc>
                  <a:txBody>
                    <a:bodyPr/>
                    <a:lstStyle/>
                    <a:p>
                      <a:pPr algn="r"/>
                      <a:endParaRPr lang="en-US" sz="1400" dirty="0"/>
                    </a:p>
                  </a:txBody>
                  <a:tcPr/>
                </a:tc>
              </a:tr>
              <a:tr h="226058">
                <a:tc>
                  <a:txBody>
                    <a:bodyPr/>
                    <a:lstStyle/>
                    <a:p>
                      <a:r>
                        <a:rPr lang="en-US" sz="1200" dirty="0" smtClean="0"/>
                        <a:t>Ammonia</a:t>
                      </a:r>
                      <a:endParaRPr lang="en-US" sz="1200" dirty="0"/>
                    </a:p>
                  </a:txBody>
                  <a:tcPr/>
                </a:tc>
                <a:tc>
                  <a:txBody>
                    <a:bodyPr/>
                    <a:lstStyle/>
                    <a:p>
                      <a:pPr algn="r"/>
                      <a:endParaRPr lang="en-US" sz="1400"/>
                    </a:p>
                  </a:txBody>
                  <a:tcPr/>
                </a:tc>
                <a:tc>
                  <a:txBody>
                    <a:bodyPr/>
                    <a:lstStyle/>
                    <a:p>
                      <a:pPr algn="r"/>
                      <a:r>
                        <a:rPr lang="en-US" sz="1400" dirty="0" smtClean="0"/>
                        <a:t>0.30%</a:t>
                      </a:r>
                      <a:endParaRPr lang="en-US" sz="1400" dirty="0"/>
                    </a:p>
                  </a:txBody>
                  <a:tcPr/>
                </a:tc>
                <a:tc>
                  <a:txBody>
                    <a:bodyPr/>
                    <a:lstStyle/>
                    <a:p>
                      <a:pPr algn="r"/>
                      <a:endParaRPr lang="en-US" sz="1400" dirty="0"/>
                    </a:p>
                  </a:txBody>
                  <a:tcPr/>
                </a:tc>
              </a:tr>
              <a:tr h="0">
                <a:tc>
                  <a:txBody>
                    <a:bodyPr/>
                    <a:lstStyle/>
                    <a:p>
                      <a:r>
                        <a:rPr lang="en-US" sz="1200" dirty="0" smtClean="0"/>
                        <a:t>Methane</a:t>
                      </a:r>
                      <a:endParaRPr lang="en-US" sz="1200" dirty="0"/>
                    </a:p>
                  </a:txBody>
                  <a:tcPr/>
                </a:tc>
                <a:tc>
                  <a:txBody>
                    <a:bodyPr/>
                    <a:lstStyle/>
                    <a:p>
                      <a:pPr algn="r"/>
                      <a:endParaRPr lang="en-US" sz="1400"/>
                    </a:p>
                  </a:txBody>
                  <a:tcPr/>
                </a:tc>
                <a:tc>
                  <a:txBody>
                    <a:bodyPr/>
                    <a:lstStyle/>
                    <a:p>
                      <a:pPr algn="r"/>
                      <a:r>
                        <a:rPr lang="en-US" sz="1400" smtClean="0"/>
                        <a:t>0.30%</a:t>
                      </a:r>
                      <a:endParaRPr lang="en-US" sz="1400"/>
                    </a:p>
                  </a:txBody>
                  <a:tcPr/>
                </a:tc>
                <a:tc>
                  <a:txBody>
                    <a:bodyPr/>
                    <a:lstStyle/>
                    <a:p>
                      <a:pPr algn="r"/>
                      <a:endParaRPr lang="en-US" sz="1400" dirty="0"/>
                    </a:p>
                  </a:txBody>
                  <a:tcPr/>
                </a:tc>
              </a:tr>
              <a:tr h="0">
                <a:tc>
                  <a:txBody>
                    <a:bodyPr/>
                    <a:lstStyle/>
                    <a:p>
                      <a:r>
                        <a:rPr lang="en-US" sz="1200" dirty="0" smtClean="0"/>
                        <a:t>Other</a:t>
                      </a:r>
                      <a:endParaRPr lang="en-US" sz="1200" dirty="0"/>
                    </a:p>
                  </a:txBody>
                  <a:tcPr/>
                </a:tc>
                <a:tc>
                  <a:txBody>
                    <a:bodyPr/>
                    <a:lstStyle/>
                    <a:p>
                      <a:pPr algn="r"/>
                      <a:endParaRPr lang="en-US" sz="1400" dirty="0"/>
                    </a:p>
                  </a:txBody>
                  <a:tcPr/>
                </a:tc>
                <a:tc>
                  <a:txBody>
                    <a:bodyPr/>
                    <a:lstStyle/>
                    <a:p>
                      <a:pPr algn="r"/>
                      <a:r>
                        <a:rPr lang="en-US" sz="1400" dirty="0" smtClean="0"/>
                        <a:t>0.10%</a:t>
                      </a:r>
                      <a:endParaRPr lang="en-US" sz="1400" dirty="0"/>
                    </a:p>
                  </a:txBody>
                  <a:tcPr/>
                </a:tc>
                <a:tc>
                  <a:txBody>
                    <a:bodyPr/>
                    <a:lstStyle/>
                    <a:p>
                      <a:pPr algn="r"/>
                      <a:endParaRPr lang="en-US" sz="1400" dirty="0"/>
                    </a:p>
                  </a:txBody>
                  <a:tcPr/>
                </a:tc>
              </a:tr>
            </a:tbl>
          </a:graphicData>
        </a:graphic>
      </p:graphicFrame>
      <p:sp>
        <p:nvSpPr>
          <p:cNvPr id="2" name="Title 1"/>
          <p:cNvSpPr>
            <a:spLocks noGrp="1"/>
          </p:cNvSpPr>
          <p:nvPr>
            <p:ph type="title"/>
          </p:nvPr>
        </p:nvSpPr>
        <p:spPr>
          <a:xfrm>
            <a:off x="6642100" y="368460"/>
            <a:ext cx="2438400" cy="1447639"/>
          </a:xfrm>
        </p:spPr>
        <p:txBody>
          <a:bodyPr vert="horz">
            <a:normAutofit/>
          </a:bodyPr>
          <a:lstStyle/>
          <a:p>
            <a:r>
              <a:rPr lang="en-US" sz="2800" dirty="0" smtClean="0"/>
              <a:t>Composition </a:t>
            </a:r>
            <a:br>
              <a:rPr lang="en-US" sz="2800" dirty="0" smtClean="0"/>
            </a:br>
            <a:r>
              <a:rPr lang="en-US" sz="2800" dirty="0" smtClean="0"/>
              <a:t>by Mass</a:t>
            </a:r>
            <a:endParaRPr 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
        <p:nvSpPr>
          <p:cNvPr id="3" name="TextBox 2"/>
          <p:cNvSpPr txBox="1"/>
          <p:nvPr/>
        </p:nvSpPr>
        <p:spPr>
          <a:xfrm>
            <a:off x="2108200" y="1638300"/>
            <a:ext cx="5486400" cy="1754327"/>
          </a:xfrm>
          <a:prstGeom prst="rect">
            <a:avLst/>
          </a:prstGeom>
          <a:noFill/>
        </p:spPr>
        <p:txBody>
          <a:bodyPr wrap="square" rtlCol="0">
            <a:spAutoFit/>
          </a:bodyPr>
          <a:lstStyle/>
          <a:p>
            <a:r>
              <a:rPr lang="en-US" dirty="0" smtClean="0"/>
              <a:t>Additional slides are provided for various uses:</a:t>
            </a:r>
          </a:p>
          <a:p>
            <a:pPr>
              <a:buFont typeface="Arial"/>
              <a:buChar char="•"/>
            </a:pPr>
            <a:r>
              <a:rPr lang="en-US" dirty="0" smtClean="0"/>
              <a:t>  To extend or enhance the slideshow</a:t>
            </a:r>
          </a:p>
          <a:p>
            <a:pPr>
              <a:buFont typeface="Arial"/>
              <a:buChar char="•"/>
            </a:pPr>
            <a:r>
              <a:rPr lang="en-US" dirty="0" smtClean="0"/>
              <a:t>  As additional reference material for the instructor or students</a:t>
            </a:r>
          </a:p>
          <a:p>
            <a:pPr>
              <a:buFont typeface="Arial"/>
              <a:buChar char="•"/>
            </a:pPr>
            <a:r>
              <a:rPr lang="en-US" dirty="0" smtClean="0"/>
              <a:t>  To address topics that might arise during class that are tangential to the focus of the lesson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5462"/>
          </a:xfrm>
        </p:spPr>
        <p:txBody>
          <a:bodyPr>
            <a:normAutofit/>
          </a:bodyPr>
          <a:lstStyle/>
          <a:p>
            <a:r>
              <a:rPr lang="en-US" sz="2400" dirty="0" smtClean="0"/>
              <a:t>Eratosthenes Method to find the Circumference of Earth</a:t>
            </a:r>
            <a:endParaRPr lang="en-US" sz="2400" dirty="0"/>
          </a:p>
        </p:txBody>
      </p:sp>
      <p:pic>
        <p:nvPicPr>
          <p:cNvPr id="5" name="Picture 4"/>
          <p:cNvPicPr preferRelativeResize="0">
            <a:picLocks noChangeAspect="1"/>
          </p:cNvPicPr>
          <p:nvPr/>
        </p:nvPicPr>
        <p:blipFill>
          <a:blip r:embed="rId3"/>
          <a:stretch>
            <a:fillRect/>
          </a:stretch>
        </p:blipFill>
        <p:spPr>
          <a:xfrm>
            <a:off x="317500" y="1181100"/>
            <a:ext cx="4238940" cy="5486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5462"/>
          </a:xfrm>
        </p:spPr>
        <p:txBody>
          <a:bodyPr>
            <a:normAutofit/>
          </a:bodyPr>
          <a:lstStyle/>
          <a:p>
            <a:r>
              <a:rPr lang="en-US" sz="2400" dirty="0" smtClean="0"/>
              <a:t>Newton’s Law of Universal Gravitation</a:t>
            </a:r>
            <a:endParaRPr lang="en-US" sz="2400" dirty="0"/>
          </a:p>
        </p:txBody>
      </p:sp>
      <p:pic>
        <p:nvPicPr>
          <p:cNvPr id="4" name="Picture 3"/>
          <p:cNvPicPr>
            <a:picLocks noChangeAspect="1"/>
          </p:cNvPicPr>
          <p:nvPr/>
        </p:nvPicPr>
        <p:blipFill>
          <a:blip r:embed="rId3"/>
          <a:stretch>
            <a:fillRect/>
          </a:stretch>
        </p:blipFill>
        <p:spPr>
          <a:xfrm>
            <a:off x="3302000" y="1841500"/>
            <a:ext cx="2540000" cy="3175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702997"/>
            <a:ext cx="2489200" cy="619846"/>
          </a:xfrm>
        </p:spPr>
        <p:txBody>
          <a:bodyPr/>
          <a:lstStyle/>
          <a:p>
            <a:r>
              <a:rPr lang="en-US" dirty="0" smtClean="0">
                <a:solidFill>
                  <a:schemeClr val="tx1"/>
                </a:solidFill>
              </a:rPr>
              <a:t>Earth</a:t>
            </a:r>
            <a:endParaRPr lang="en-US" dirty="0">
              <a:solidFill>
                <a:schemeClr val="tx1"/>
              </a:solidFill>
            </a:endParaRPr>
          </a:p>
        </p:txBody>
      </p:sp>
      <p:pic>
        <p:nvPicPr>
          <p:cNvPr id="4" name="Picture 3" descr="Earth_Source_NASA"/>
          <p:cNvPicPr preferRelativeResize="0">
            <a:picLocks noChangeAspect="1"/>
          </p:cNvPicPr>
          <p:nvPr/>
        </p:nvPicPr>
        <p:blipFill>
          <a:blip r:embed="rId3"/>
          <a:stretch>
            <a:fillRect/>
          </a:stretch>
        </p:blipFill>
        <p:spPr>
          <a:xfrm>
            <a:off x="1174280" y="1407326"/>
            <a:ext cx="3657600" cy="3657600"/>
          </a:xfrm>
          <a:prstGeom prst="rect">
            <a:avLst/>
          </a:prstGeom>
        </p:spPr>
      </p:pic>
      <p:pic>
        <p:nvPicPr>
          <p:cNvPr id="5" name="Picture 4" descr="jupiter image for grid.tiff"/>
          <p:cNvPicPr preferRelativeResize="0">
            <a:picLocks noChangeAspect="1"/>
          </p:cNvPicPr>
          <p:nvPr/>
        </p:nvPicPr>
        <p:blipFill>
          <a:blip r:embed="rId4"/>
          <a:stretch>
            <a:fillRect/>
          </a:stretch>
        </p:blipFill>
        <p:spPr>
          <a:xfrm>
            <a:off x="4948402" y="1407326"/>
            <a:ext cx="3673475" cy="3657600"/>
          </a:xfrm>
          <a:prstGeom prst="rect">
            <a:avLst/>
          </a:prstGeom>
        </p:spPr>
      </p:pic>
      <p:sp>
        <p:nvSpPr>
          <p:cNvPr id="6" name="Subtitle 2"/>
          <p:cNvSpPr txBox="1">
            <a:spLocks/>
          </p:cNvSpPr>
          <p:nvPr/>
        </p:nvSpPr>
        <p:spPr>
          <a:xfrm>
            <a:off x="5334000" y="702997"/>
            <a:ext cx="2489200" cy="619846"/>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Jupiter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06110" y="0"/>
            <a:ext cx="3746243" cy="890787"/>
          </a:xfrm>
        </p:spPr>
        <p:txBody>
          <a:bodyPr/>
          <a:lstStyle/>
          <a:p>
            <a:r>
              <a:rPr lang="en-US" dirty="0" smtClean="0"/>
              <a:t>Jupiter</a:t>
            </a:r>
            <a:endParaRPr lang="en-US" dirty="0"/>
          </a:p>
        </p:txBody>
      </p:sp>
      <p:pic>
        <p:nvPicPr>
          <p:cNvPr id="5" name="Picture 4"/>
          <p:cNvPicPr preferRelativeResize="0">
            <a:picLocks noChangeAspect="1"/>
          </p:cNvPicPr>
          <p:nvPr/>
        </p:nvPicPr>
        <p:blipFill>
          <a:blip r:embed="rId3"/>
          <a:stretch>
            <a:fillRect/>
          </a:stretch>
        </p:blipFill>
        <p:spPr>
          <a:xfrm rot="10800000">
            <a:off x="1783991" y="890788"/>
            <a:ext cx="5790481" cy="5486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Giant Red Spot &amp; Earth to Scale</a:t>
            </a:r>
            <a:endParaRPr lang="en-US" dirty="0"/>
          </a:p>
        </p:txBody>
      </p:sp>
      <p:pic>
        <p:nvPicPr>
          <p:cNvPr id="5" name="Picture 4" descr="IMG_0635.JPG"/>
          <p:cNvPicPr preferRelativeResize="0">
            <a:picLocks noChangeAspect="1"/>
          </p:cNvPicPr>
          <p:nvPr/>
        </p:nvPicPr>
        <p:blipFill>
          <a:blip r:embed="rId3"/>
          <a:stretch>
            <a:fillRect/>
          </a:stretch>
        </p:blipFill>
        <p:spPr>
          <a:xfrm>
            <a:off x="1629410" y="1417638"/>
            <a:ext cx="5770457" cy="433009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and Jupiter to Scale</a:t>
            </a:r>
            <a:endParaRPr lang="en-US" dirty="0"/>
          </a:p>
        </p:txBody>
      </p:sp>
      <p:pic>
        <p:nvPicPr>
          <p:cNvPr id="7" name="Picture 6" descr="jupiter image for grid.tiff"/>
          <p:cNvPicPr preferRelativeResize="0">
            <a:picLocks noChangeAspect="1"/>
          </p:cNvPicPr>
          <p:nvPr/>
        </p:nvPicPr>
        <p:blipFill>
          <a:blip r:embed="rId3"/>
          <a:stretch>
            <a:fillRect/>
          </a:stretch>
        </p:blipFill>
        <p:spPr>
          <a:xfrm>
            <a:off x="2311932" y="1144786"/>
            <a:ext cx="5051028" cy="5029200"/>
          </a:xfrm>
          <a:prstGeom prst="rect">
            <a:avLst/>
          </a:prstGeom>
        </p:spPr>
      </p:pic>
      <p:pic>
        <p:nvPicPr>
          <p:cNvPr id="8" name="Picture 7" descr="Earth_Source_NASA"/>
          <p:cNvPicPr preferRelativeResize="0">
            <a:picLocks noChangeAspect="1"/>
          </p:cNvPicPr>
          <p:nvPr/>
        </p:nvPicPr>
        <p:blipFill>
          <a:blip r:embed="rId4"/>
          <a:stretch>
            <a:fillRect/>
          </a:stretch>
        </p:blipFill>
        <p:spPr>
          <a:xfrm>
            <a:off x="2790960" y="3488267"/>
            <a:ext cx="457200" cy="457200"/>
          </a:xfrm>
          <a:prstGeom prst="rect">
            <a:avLst/>
          </a:prstGeom>
        </p:spPr>
      </p:pic>
      <p:pic>
        <p:nvPicPr>
          <p:cNvPr id="9" name="Picture 8" descr="Earth_Source_NASA"/>
          <p:cNvPicPr preferRelativeResize="0">
            <a:picLocks noChangeAspect="1"/>
          </p:cNvPicPr>
          <p:nvPr/>
        </p:nvPicPr>
        <p:blipFill>
          <a:blip r:embed="rId4"/>
          <a:stretch>
            <a:fillRect/>
          </a:stretch>
        </p:blipFill>
        <p:spPr>
          <a:xfrm>
            <a:off x="4162560" y="3488267"/>
            <a:ext cx="457200" cy="457200"/>
          </a:xfrm>
          <a:prstGeom prst="rect">
            <a:avLst/>
          </a:prstGeom>
        </p:spPr>
      </p:pic>
      <p:pic>
        <p:nvPicPr>
          <p:cNvPr id="10" name="Picture 9" descr="Earth_Source_NASA"/>
          <p:cNvPicPr preferRelativeResize="0">
            <a:picLocks noChangeAspect="1"/>
          </p:cNvPicPr>
          <p:nvPr/>
        </p:nvPicPr>
        <p:blipFill>
          <a:blip r:embed="rId4"/>
          <a:stretch>
            <a:fillRect/>
          </a:stretch>
        </p:blipFill>
        <p:spPr>
          <a:xfrm>
            <a:off x="3248160" y="3488267"/>
            <a:ext cx="457200" cy="457200"/>
          </a:xfrm>
          <a:prstGeom prst="rect">
            <a:avLst/>
          </a:prstGeom>
        </p:spPr>
      </p:pic>
      <p:pic>
        <p:nvPicPr>
          <p:cNvPr id="11" name="Picture 10" descr="Earth_Source_NASA"/>
          <p:cNvPicPr preferRelativeResize="0">
            <a:picLocks noChangeAspect="1"/>
          </p:cNvPicPr>
          <p:nvPr/>
        </p:nvPicPr>
        <p:blipFill>
          <a:blip r:embed="rId4"/>
          <a:stretch>
            <a:fillRect/>
          </a:stretch>
        </p:blipFill>
        <p:spPr>
          <a:xfrm>
            <a:off x="3705360" y="3488267"/>
            <a:ext cx="457200" cy="457200"/>
          </a:xfrm>
          <a:prstGeom prst="rect">
            <a:avLst/>
          </a:prstGeom>
        </p:spPr>
      </p:pic>
      <p:pic>
        <p:nvPicPr>
          <p:cNvPr id="12" name="Picture 11" descr="Earth_Source_NASA"/>
          <p:cNvPicPr preferRelativeResize="0">
            <a:picLocks noChangeAspect="1"/>
          </p:cNvPicPr>
          <p:nvPr/>
        </p:nvPicPr>
        <p:blipFill>
          <a:blip r:embed="rId4"/>
          <a:stretch>
            <a:fillRect/>
          </a:stretch>
        </p:blipFill>
        <p:spPr>
          <a:xfrm>
            <a:off x="5076960" y="3488267"/>
            <a:ext cx="457200" cy="457200"/>
          </a:xfrm>
          <a:prstGeom prst="rect">
            <a:avLst/>
          </a:prstGeom>
        </p:spPr>
      </p:pic>
      <p:pic>
        <p:nvPicPr>
          <p:cNvPr id="13" name="Picture 12" descr="Earth_Source_NASA"/>
          <p:cNvPicPr preferRelativeResize="0">
            <a:picLocks noChangeAspect="1"/>
          </p:cNvPicPr>
          <p:nvPr/>
        </p:nvPicPr>
        <p:blipFill>
          <a:blip r:embed="rId4"/>
          <a:stretch>
            <a:fillRect/>
          </a:stretch>
        </p:blipFill>
        <p:spPr>
          <a:xfrm>
            <a:off x="4619760" y="3488267"/>
            <a:ext cx="457200" cy="457200"/>
          </a:xfrm>
          <a:prstGeom prst="rect">
            <a:avLst/>
          </a:prstGeom>
        </p:spPr>
      </p:pic>
      <p:pic>
        <p:nvPicPr>
          <p:cNvPr id="14" name="Picture 13" descr="Earth_Source_NASA"/>
          <p:cNvPicPr preferRelativeResize="0">
            <a:picLocks noChangeAspect="1"/>
          </p:cNvPicPr>
          <p:nvPr/>
        </p:nvPicPr>
        <p:blipFill>
          <a:blip r:embed="rId4"/>
          <a:stretch>
            <a:fillRect/>
          </a:stretch>
        </p:blipFill>
        <p:spPr>
          <a:xfrm>
            <a:off x="5991360" y="3488267"/>
            <a:ext cx="457200" cy="457200"/>
          </a:xfrm>
          <a:prstGeom prst="rect">
            <a:avLst/>
          </a:prstGeom>
        </p:spPr>
      </p:pic>
      <p:pic>
        <p:nvPicPr>
          <p:cNvPr id="15" name="Picture 14" descr="Earth_Source_NASA"/>
          <p:cNvPicPr preferRelativeResize="0">
            <a:picLocks noChangeAspect="1"/>
          </p:cNvPicPr>
          <p:nvPr/>
        </p:nvPicPr>
        <p:blipFill>
          <a:blip r:embed="rId4"/>
          <a:stretch>
            <a:fillRect/>
          </a:stretch>
        </p:blipFill>
        <p:spPr>
          <a:xfrm>
            <a:off x="5534160" y="3488267"/>
            <a:ext cx="457200" cy="457200"/>
          </a:xfrm>
          <a:prstGeom prst="rect">
            <a:avLst/>
          </a:prstGeom>
        </p:spPr>
      </p:pic>
      <p:pic>
        <p:nvPicPr>
          <p:cNvPr id="16" name="Picture 15" descr="Earth_Source_NASA"/>
          <p:cNvPicPr preferRelativeResize="0">
            <a:picLocks noChangeAspect="1"/>
          </p:cNvPicPr>
          <p:nvPr/>
        </p:nvPicPr>
        <p:blipFill>
          <a:blip r:embed="rId4"/>
          <a:stretch>
            <a:fillRect/>
          </a:stretch>
        </p:blipFill>
        <p:spPr>
          <a:xfrm>
            <a:off x="1600200" y="5716786"/>
            <a:ext cx="457200" cy="457200"/>
          </a:xfrm>
          <a:prstGeom prst="rect">
            <a:avLst/>
          </a:prstGeom>
        </p:spPr>
      </p:pic>
      <p:pic>
        <p:nvPicPr>
          <p:cNvPr id="17" name="Picture 16" descr="Earth_Source_NASA"/>
          <p:cNvPicPr preferRelativeResize="0">
            <a:picLocks noChangeAspect="1"/>
          </p:cNvPicPr>
          <p:nvPr/>
        </p:nvPicPr>
        <p:blipFill>
          <a:blip r:embed="rId4"/>
          <a:stretch>
            <a:fillRect/>
          </a:stretch>
        </p:blipFill>
        <p:spPr>
          <a:xfrm>
            <a:off x="6448560" y="3488267"/>
            <a:ext cx="457200" cy="457200"/>
          </a:xfrm>
          <a:prstGeom prst="rect">
            <a:avLst/>
          </a:prstGeom>
        </p:spPr>
      </p:pic>
      <p:pic>
        <p:nvPicPr>
          <p:cNvPr id="18" name="Picture 17" descr="Earth_Source_NASA"/>
          <p:cNvPicPr preferRelativeResize="0">
            <a:picLocks noChangeAspect="1"/>
          </p:cNvPicPr>
          <p:nvPr/>
        </p:nvPicPr>
        <p:blipFill>
          <a:blip r:embed="rId4"/>
          <a:stretch>
            <a:fillRect/>
          </a:stretch>
        </p:blipFill>
        <p:spPr>
          <a:xfrm>
            <a:off x="6905760" y="3488267"/>
            <a:ext cx="457200" cy="457200"/>
          </a:xfrm>
          <a:prstGeom prst="rect">
            <a:avLst/>
          </a:prstGeom>
        </p:spPr>
      </p:pic>
      <p:pic>
        <p:nvPicPr>
          <p:cNvPr id="6" name="Picture 5" descr="Earth_Source_NASA"/>
          <p:cNvPicPr preferRelativeResize="0">
            <a:picLocks noChangeAspect="1"/>
          </p:cNvPicPr>
          <p:nvPr/>
        </p:nvPicPr>
        <p:blipFill>
          <a:blip r:embed="rId4"/>
          <a:stretch>
            <a:fillRect/>
          </a:stretch>
        </p:blipFill>
        <p:spPr>
          <a:xfrm>
            <a:off x="2337327" y="3488267"/>
            <a:ext cx="457200" cy="457200"/>
          </a:xfrm>
          <a:prstGeom prst="rect">
            <a:avLst/>
          </a:prstGeom>
        </p:spPr>
      </p:pic>
      <p:sp>
        <p:nvSpPr>
          <p:cNvPr id="19" name="TextBox 18"/>
          <p:cNvSpPr txBox="1"/>
          <p:nvPr/>
        </p:nvSpPr>
        <p:spPr>
          <a:xfrm>
            <a:off x="457200" y="2658533"/>
            <a:ext cx="1371600" cy="830997"/>
          </a:xfrm>
          <a:prstGeom prst="rect">
            <a:avLst/>
          </a:prstGeom>
          <a:noFill/>
        </p:spPr>
        <p:txBody>
          <a:bodyPr wrap="square" rtlCol="0">
            <a:spAutoFit/>
          </a:bodyPr>
          <a:lstStyle/>
          <a:p>
            <a:r>
              <a:rPr lang="en-US" sz="4800" dirty="0" smtClean="0"/>
              <a:t>1:11</a:t>
            </a:r>
            <a:endParaRPr lang="en-US" sz="4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Comparing the Interiors of Earth &amp; Jupiter</a:t>
            </a:r>
            <a:endParaRPr lang="en-US" sz="3600" dirty="0"/>
          </a:p>
        </p:txBody>
      </p:sp>
      <p:pic>
        <p:nvPicPr>
          <p:cNvPr id="5" name="Picture 6"/>
          <p:cNvPicPr preferRelativeResize="0">
            <a:picLocks noChangeAspect="1" noChangeArrowheads="1"/>
          </p:cNvPicPr>
          <p:nvPr/>
        </p:nvPicPr>
        <p:blipFill>
          <a:blip r:embed="rId3"/>
          <a:srcRect/>
          <a:stretch>
            <a:fillRect/>
          </a:stretch>
        </p:blipFill>
        <p:spPr bwMode="auto">
          <a:xfrm>
            <a:off x="5137802" y="1708150"/>
            <a:ext cx="3537179" cy="2743200"/>
          </a:xfrm>
          <a:prstGeom prst="rect">
            <a:avLst/>
          </a:prstGeom>
          <a:noFill/>
          <a:ln w="9525">
            <a:noFill/>
            <a:miter lim="800000"/>
            <a:headEnd/>
            <a:tailEnd/>
          </a:ln>
        </p:spPr>
      </p:pic>
      <p:pic>
        <p:nvPicPr>
          <p:cNvPr id="6" name="Picture 5"/>
          <p:cNvPicPr preferRelativeResize="0">
            <a:picLocks noChangeAspect="1"/>
          </p:cNvPicPr>
          <p:nvPr/>
        </p:nvPicPr>
        <p:blipFill>
          <a:blip r:embed="rId4"/>
          <a:stretch>
            <a:fillRect/>
          </a:stretch>
        </p:blipFill>
        <p:spPr>
          <a:xfrm>
            <a:off x="457200" y="1708150"/>
            <a:ext cx="4463514" cy="2743200"/>
          </a:xfrm>
          <a:prstGeom prst="rect">
            <a:avLst/>
          </a:prstGeom>
        </p:spPr>
      </p:pic>
      <p:sp>
        <p:nvSpPr>
          <p:cNvPr id="7" name="TextBox 6"/>
          <p:cNvSpPr txBox="1"/>
          <p:nvPr/>
        </p:nvSpPr>
        <p:spPr>
          <a:xfrm>
            <a:off x="457200" y="4673600"/>
            <a:ext cx="2959100" cy="369332"/>
          </a:xfrm>
          <a:prstGeom prst="rect">
            <a:avLst/>
          </a:prstGeom>
          <a:noFill/>
        </p:spPr>
        <p:txBody>
          <a:bodyPr wrap="square" rtlCol="0">
            <a:spAutoFit/>
          </a:bodyPr>
          <a:lstStyle/>
          <a:p>
            <a:r>
              <a:rPr lang="en-US" dirty="0" smtClean="0"/>
              <a:t>Image of the layers of Earth.</a:t>
            </a:r>
            <a:endParaRPr lang="en-US" dirty="0"/>
          </a:p>
        </p:txBody>
      </p:sp>
      <p:sp>
        <p:nvSpPr>
          <p:cNvPr id="8" name="TextBox 7"/>
          <p:cNvSpPr txBox="1"/>
          <p:nvPr/>
        </p:nvSpPr>
        <p:spPr>
          <a:xfrm>
            <a:off x="5137801" y="4673600"/>
            <a:ext cx="3537179" cy="1477328"/>
          </a:xfrm>
          <a:prstGeom prst="rect">
            <a:avLst/>
          </a:prstGeom>
          <a:noFill/>
        </p:spPr>
        <p:txBody>
          <a:bodyPr wrap="square" rtlCol="0">
            <a:spAutoFit/>
          </a:bodyPr>
          <a:lstStyle/>
          <a:p>
            <a:r>
              <a:rPr lang="en-US" dirty="0" smtClean="0"/>
              <a:t>The interior of Jupiter is unknown. NASA’s Juno Mission will map the gravitational and magnetic fields to reveal the planet’s interior structure and mass of the core.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a:t>
            </a:r>
            <a:endParaRPr lang="en-US" dirty="0"/>
          </a:p>
        </p:txBody>
      </p:sp>
      <p:sp>
        <p:nvSpPr>
          <p:cNvPr id="11" name="TextBox 10"/>
          <p:cNvSpPr txBox="1"/>
          <p:nvPr/>
        </p:nvSpPr>
        <p:spPr>
          <a:xfrm>
            <a:off x="2946400" y="5152766"/>
            <a:ext cx="1638300" cy="369332"/>
          </a:xfrm>
          <a:prstGeom prst="rect">
            <a:avLst/>
          </a:prstGeom>
          <a:noFill/>
        </p:spPr>
        <p:txBody>
          <a:bodyPr wrap="square" rtlCol="0">
            <a:spAutoFit/>
          </a:bodyPr>
          <a:lstStyle/>
          <a:p>
            <a:r>
              <a:rPr lang="en-US" dirty="0" smtClean="0"/>
              <a:t>Water 1 g/cm</a:t>
            </a:r>
            <a:r>
              <a:rPr lang="en-US" baseline="30000" dirty="0" smtClean="0"/>
              <a:t>3</a:t>
            </a:r>
            <a:endParaRPr lang="en-US" baseline="30000" dirty="0"/>
          </a:p>
        </p:txBody>
      </p:sp>
      <p:sp>
        <p:nvSpPr>
          <p:cNvPr id="13" name="TextBox 12"/>
          <p:cNvSpPr txBox="1"/>
          <p:nvPr/>
        </p:nvSpPr>
        <p:spPr>
          <a:xfrm>
            <a:off x="2946400" y="3860799"/>
            <a:ext cx="1638300" cy="369332"/>
          </a:xfrm>
          <a:prstGeom prst="rect">
            <a:avLst/>
          </a:prstGeom>
          <a:noFill/>
        </p:spPr>
        <p:txBody>
          <a:bodyPr wrap="square" rtlCol="0">
            <a:spAutoFit/>
          </a:bodyPr>
          <a:lstStyle/>
          <a:p>
            <a:r>
              <a:rPr lang="en-US" dirty="0" smtClean="0"/>
              <a:t>Ice 0.9 g/cm</a:t>
            </a:r>
            <a:r>
              <a:rPr lang="en-US" baseline="30000" dirty="0" smtClean="0"/>
              <a:t>3</a:t>
            </a:r>
            <a:endParaRPr lang="en-US" baseline="30000" dirty="0"/>
          </a:p>
        </p:txBody>
      </p:sp>
      <p:sp>
        <p:nvSpPr>
          <p:cNvPr id="15" name="TextBox 14"/>
          <p:cNvSpPr txBox="1"/>
          <p:nvPr/>
        </p:nvSpPr>
        <p:spPr>
          <a:xfrm>
            <a:off x="2946400" y="2891254"/>
            <a:ext cx="1638300" cy="369332"/>
          </a:xfrm>
          <a:prstGeom prst="rect">
            <a:avLst/>
          </a:prstGeom>
          <a:noFill/>
        </p:spPr>
        <p:txBody>
          <a:bodyPr wrap="square" rtlCol="0">
            <a:spAutoFit/>
          </a:bodyPr>
          <a:lstStyle/>
          <a:p>
            <a:r>
              <a:rPr lang="en-US" dirty="0" smtClean="0"/>
              <a:t>Air 0.001 g/cm</a:t>
            </a:r>
            <a:r>
              <a:rPr lang="en-US" baseline="30000" dirty="0" smtClean="0"/>
              <a:t>3</a:t>
            </a:r>
            <a:endParaRPr lang="en-US" baseline="30000" dirty="0"/>
          </a:p>
        </p:txBody>
      </p:sp>
      <p:sp>
        <p:nvSpPr>
          <p:cNvPr id="19" name="TextBox 18"/>
          <p:cNvSpPr txBox="1"/>
          <p:nvPr/>
        </p:nvSpPr>
        <p:spPr>
          <a:xfrm>
            <a:off x="2946400" y="6078954"/>
            <a:ext cx="1638300" cy="369332"/>
          </a:xfrm>
          <a:prstGeom prst="rect">
            <a:avLst/>
          </a:prstGeom>
          <a:noFill/>
        </p:spPr>
        <p:txBody>
          <a:bodyPr wrap="square" rtlCol="0">
            <a:spAutoFit/>
          </a:bodyPr>
          <a:lstStyle/>
          <a:p>
            <a:r>
              <a:rPr lang="en-US" dirty="0" smtClean="0"/>
              <a:t>Iron 9 g/cm</a:t>
            </a:r>
            <a:r>
              <a:rPr lang="en-US" baseline="30000" dirty="0" smtClean="0"/>
              <a:t>3</a:t>
            </a:r>
            <a:endParaRPr lang="en-US" baseline="30000" dirty="0"/>
          </a:p>
        </p:txBody>
      </p:sp>
      <p:sp>
        <p:nvSpPr>
          <p:cNvPr id="7" name="Can 6"/>
          <p:cNvSpPr>
            <a:spLocks/>
          </p:cNvSpPr>
          <p:nvPr/>
        </p:nvSpPr>
        <p:spPr>
          <a:xfrm>
            <a:off x="723900" y="3792954"/>
            <a:ext cx="1828800" cy="2743200"/>
          </a:xfrm>
          <a:prstGeom prst="can">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1346200" y="3772931"/>
            <a:ext cx="457200" cy="457200"/>
          </a:xfrm>
          <a:prstGeom prst="cub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loud 13"/>
          <p:cNvSpPr/>
          <p:nvPr/>
        </p:nvSpPr>
        <p:spPr>
          <a:xfrm>
            <a:off x="723900" y="2891254"/>
            <a:ext cx="1828800" cy="673100"/>
          </a:xfrm>
          <a:prstGeom prst="cloud">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preferRelativeResize="0">
            <a:picLocks noChangeAspect="1"/>
          </p:cNvPicPr>
          <p:nvPr/>
        </p:nvPicPr>
        <p:blipFill>
          <a:blip r:embed="rId3"/>
          <a:stretch>
            <a:fillRect/>
          </a:stretch>
        </p:blipFill>
        <p:spPr>
          <a:xfrm>
            <a:off x="1346200" y="6078954"/>
            <a:ext cx="457200" cy="457200"/>
          </a:xfrm>
          <a:prstGeom prst="rect">
            <a:avLst/>
          </a:prstGeom>
        </p:spPr>
      </p:pic>
      <p:sp>
        <p:nvSpPr>
          <p:cNvPr id="25" name="TextBox 24"/>
          <p:cNvSpPr txBox="1"/>
          <p:nvPr/>
        </p:nvSpPr>
        <p:spPr>
          <a:xfrm>
            <a:off x="1422400" y="1417638"/>
            <a:ext cx="6248400" cy="646331"/>
          </a:xfrm>
          <a:prstGeom prst="rect">
            <a:avLst/>
          </a:prstGeom>
          <a:noFill/>
        </p:spPr>
        <p:txBody>
          <a:bodyPr wrap="square" rtlCol="0">
            <a:spAutoFit/>
          </a:bodyPr>
          <a:lstStyle/>
          <a:p>
            <a:r>
              <a:rPr lang="en-US" dirty="0" smtClean="0"/>
              <a:t>Density causes materials to separate.  Denser materials settle toward the bottom of containers.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a:t>
            </a:r>
            <a:endParaRPr lang="en-US" dirty="0"/>
          </a:p>
        </p:txBody>
      </p:sp>
      <p:pic>
        <p:nvPicPr>
          <p:cNvPr id="16" name="Picture 15"/>
          <p:cNvPicPr preferRelativeResize="0">
            <a:picLocks noChangeAspect="1"/>
          </p:cNvPicPr>
          <p:nvPr/>
        </p:nvPicPr>
        <p:blipFill>
          <a:blip r:embed="rId3"/>
          <a:stretch>
            <a:fillRect/>
          </a:stretch>
        </p:blipFill>
        <p:spPr>
          <a:xfrm>
            <a:off x="457200" y="2171700"/>
            <a:ext cx="5459741" cy="3657600"/>
          </a:xfrm>
          <a:prstGeom prst="rect">
            <a:avLst/>
          </a:prstGeom>
        </p:spPr>
      </p:pic>
      <p:sp>
        <p:nvSpPr>
          <p:cNvPr id="17" name="TextBox 16"/>
          <p:cNvSpPr txBox="1"/>
          <p:nvPr/>
        </p:nvSpPr>
        <p:spPr>
          <a:xfrm>
            <a:off x="685801" y="1130300"/>
            <a:ext cx="8000999" cy="646331"/>
          </a:xfrm>
          <a:prstGeom prst="rect">
            <a:avLst/>
          </a:prstGeom>
          <a:noFill/>
        </p:spPr>
        <p:txBody>
          <a:bodyPr wrap="square" rtlCol="0">
            <a:spAutoFit/>
          </a:bodyPr>
          <a:lstStyle/>
          <a:p>
            <a:r>
              <a:rPr lang="en-US" dirty="0" smtClean="0"/>
              <a:t>The layers of the Earth exist because the more dense materials, like iron and nickel, settle toward the core of the planet.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1284</TotalTime>
  <Words>2764</Words>
  <Application>Microsoft Macintosh PowerPoint</Application>
  <PresentationFormat>On-screen Show (4:3)</PresentationFormat>
  <Paragraphs>355</Paragraphs>
  <Slides>26</Slides>
  <Notes>17</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Jupiter</vt:lpstr>
      <vt:lpstr>The Giant Red Spot &amp; Earth to Scale</vt:lpstr>
      <vt:lpstr>Earth and Jupiter to Scale</vt:lpstr>
      <vt:lpstr>Comparing the Interiors of Earth &amp; Jupiter</vt:lpstr>
      <vt:lpstr>Density</vt:lpstr>
      <vt:lpstr>Density</vt:lpstr>
      <vt:lpstr>We know very little about the interior of Jupiter</vt:lpstr>
      <vt:lpstr>Interior of  Earth vs. Jupiter Two Column Chart</vt:lpstr>
      <vt:lpstr>Comparing Density and Composition</vt:lpstr>
      <vt:lpstr>Comparing Density and Composition</vt:lpstr>
      <vt:lpstr>94 elements occur naturally on Earth</vt:lpstr>
      <vt:lpstr>The Astronomer’s Periodic Table</vt:lpstr>
      <vt:lpstr>The Astronomer's Periodic Table</vt:lpstr>
      <vt:lpstr>Most of the Universe is hydrogen.</vt:lpstr>
      <vt:lpstr>Recipe for a Planet</vt:lpstr>
      <vt:lpstr>Slide 19</vt:lpstr>
      <vt:lpstr>Compounds &amp; Rocks</vt:lpstr>
      <vt:lpstr>Density of Earth’s Layers</vt:lpstr>
      <vt:lpstr>Juno will provide new information about the density of the interior of Jupiter</vt:lpstr>
      <vt:lpstr>Composition  by Mass</vt:lpstr>
      <vt:lpstr>Additional Slides</vt:lpstr>
      <vt:lpstr>Eratosthenes Method to find the Circumference of Earth</vt:lpstr>
      <vt:lpstr>Newton’s Law of Universal Gravitation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douglas haller</dc:creator>
  <cp:lastModifiedBy>doug haller</cp:lastModifiedBy>
  <cp:revision>28</cp:revision>
  <dcterms:created xsi:type="dcterms:W3CDTF">2011-08-29T18:05:47Z</dcterms:created>
  <dcterms:modified xsi:type="dcterms:W3CDTF">2011-08-29T18:23:59Z</dcterms:modified>
</cp:coreProperties>
</file>