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s/slide23.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Default Extension="tiff" ContentType="image/tiff"/>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s/slide20.xml" ContentType="application/vnd.openxmlformats-officedocument.presentationml.slid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5"/>
  </p:notesMasterIdLst>
  <p:sldIdLst>
    <p:sldId id="256" r:id="rId2"/>
    <p:sldId id="263" r:id="rId3"/>
    <p:sldId id="273" r:id="rId4"/>
    <p:sldId id="277" r:id="rId5"/>
    <p:sldId id="278" r:id="rId6"/>
    <p:sldId id="274" r:id="rId7"/>
    <p:sldId id="275" r:id="rId8"/>
    <p:sldId id="283" r:id="rId9"/>
    <p:sldId id="276" r:id="rId10"/>
    <p:sldId id="290" r:id="rId11"/>
    <p:sldId id="279" r:id="rId12"/>
    <p:sldId id="282" r:id="rId13"/>
    <p:sldId id="284" r:id="rId14"/>
    <p:sldId id="285" r:id="rId15"/>
    <p:sldId id="258" r:id="rId16"/>
    <p:sldId id="286" r:id="rId17"/>
    <p:sldId id="280" r:id="rId18"/>
    <p:sldId id="265" r:id="rId19"/>
    <p:sldId id="288" r:id="rId20"/>
    <p:sldId id="289" r:id="rId21"/>
    <p:sldId id="264" r:id="rId22"/>
    <p:sldId id="287" r:id="rId23"/>
    <p:sldId id="29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800080"/>
    <a:srgbClr val="0000FF"/>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4132" autoAdjust="0"/>
    <p:restoredTop sz="89953" autoAdjust="0"/>
  </p:normalViewPr>
  <p:slideViewPr>
    <p:cSldViewPr snapToGrid="0" snapToObjects="1">
      <p:cViewPr varScale="1">
        <p:scale>
          <a:sx n="133" d="100"/>
          <a:sy n="133" d="100"/>
        </p:scale>
        <p:origin x="-17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801BD7-05DF-1D4F-8665-EE170931EB22}" type="datetimeFigureOut">
              <a:rPr lang="en-US" smtClean="0"/>
              <a:pPr/>
              <a:t>8/4/11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367BD2-A375-FA48-9042-EA27C408BE1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367BD2-A375-FA48-9042-EA27C408BE14}"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B5D43-685B-6040-8082-05789D9FAEE8}" type="datetimeFigureOut">
              <a:rPr lang="en-US" smtClean="0"/>
              <a:pPr/>
              <a:t>8/4/11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29E661-E3DE-BD49-8D5D-BECAC0A3271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Station #: Title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0B5D43-685B-6040-8082-05789D9FAEE8}" type="datetimeFigureOut">
              <a:rPr lang="en-US" smtClean="0"/>
              <a:pPr/>
              <a:t>8/4/11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9E661-E3DE-BD49-8D5D-BECAC0A3271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None/>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None/>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photojournal.jpl.nasa.gov/archive/PIA09257.mpg" TargetMode="External"/><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3.tiff"/><Relationship Id="rId1" Type="http://schemas.openxmlformats.org/officeDocument/2006/relationships/slideLayout" Target="../slideLayouts/slideLayout1.xml"/><Relationship Id="rId2" Type="http://schemas.openxmlformats.org/officeDocument/2006/relationships/hyperlink" Target="http://ds9.ssl.berkeley.edu/viewer/flash/flash.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tiff"/><Relationship Id="rId5" Type="http://schemas.openxmlformats.org/officeDocument/2006/relationships/image" Target="../media/image5.png"/><Relationship Id="rId6" Type="http://schemas.openxmlformats.org/officeDocument/2006/relationships/hyperlink" Target="http://earthobservatory.nasa.gov/images/imagerecords/6000/6226/aurora_img_2005254_lrg.mov" TargetMode="External"/><Relationship Id="rId7"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hyperlink" Target="http://www.windows2universe.org/earth/Atmosphere/overview.html&amp;edu=high"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lasp.colorado.edu/education/outerplanets/giantplanets.php" TargetMode="External"/><Relationship Id="rId1" Type="http://schemas.openxmlformats.org/officeDocument/2006/relationships/slideLayout" Target="../slideLayouts/slideLayout1.xml"/><Relationship Id="rId2" Type="http://schemas.openxmlformats.org/officeDocument/2006/relationships/hyperlink" Target="http://www.windows2universe.org/our_solar_system/planets_tabl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4" Type="http://schemas.openxmlformats.org/officeDocument/2006/relationships/hyperlink" Target="http://lasp.colorado.edu/education/outerplanets/giantplanets_magnetospheres.php%23jupiter" TargetMode="External"/><Relationship Id="rId5" Type="http://schemas.openxmlformats.org/officeDocument/2006/relationships/image" Target="../media/image27.tiff"/><Relationship Id="rId6" Type="http://schemas.openxmlformats.org/officeDocument/2006/relationships/hyperlink" Target="http://photojournal.jpl.nasa.gov/catalog/PIA10225" TargetMode="External"/><Relationship Id="rId7" Type="http://schemas.openxmlformats.org/officeDocument/2006/relationships/image" Target="../media/image28.png"/><Relationship Id="rId8" Type="http://schemas.openxmlformats.org/officeDocument/2006/relationships/hyperlink" Target="http://apod.nasa.gov/apod/ap950625.html" TargetMode="External"/><Relationship Id="rId9" Type="http://schemas.openxmlformats.org/officeDocument/2006/relationships/image" Target="../media/image29.png"/><Relationship Id="rId1" Type="http://schemas.openxmlformats.org/officeDocument/2006/relationships/slideLayout" Target="../slideLayouts/slideLayout1.xml"/><Relationship Id="rId2" Type="http://schemas.openxmlformats.org/officeDocument/2006/relationships/hyperlink" Target="http://apod.nasa.gov/apod/ap980123.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pds.jpl.nasa.gov/planets/captions/jupiter/loki.htm" TargetMode="External"/><Relationship Id="rId4" Type="http://schemas.openxmlformats.org/officeDocument/2006/relationships/image" Target="../media/image30.png"/><Relationship Id="rId5" Type="http://schemas.openxmlformats.org/officeDocument/2006/relationships/hyperlink" Target="http://photojournal.jpl.nasa.gov/archive/PIA09257.mpg" TargetMode="External"/><Relationship Id="rId6" Type="http://schemas.openxmlformats.org/officeDocument/2006/relationships/image" Target="../media/image10.png"/><Relationship Id="rId7" Type="http://schemas.openxmlformats.org/officeDocument/2006/relationships/hyperlink" Target="http://lasp.colorado.edu/education/outerplanets/moons_galilean.php%23io" TargetMode="External"/><Relationship Id="rId8" Type="http://schemas.openxmlformats.org/officeDocument/2006/relationships/image" Target="../media/image11.jpeg"/><Relationship Id="rId9" Type="http://schemas.openxmlformats.org/officeDocument/2006/relationships/image" Target="../media/image6.png"/><Relationship Id="rId10" Type="http://schemas.openxmlformats.org/officeDocument/2006/relationships/image" Target="../media/image12.tiff"/><Relationship Id="rId11" Type="http://schemas.openxmlformats.org/officeDocument/2006/relationships/hyperlink" Target="http://www.youtube.com/watch?v=5C5_dOEyAfk"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hyperlink" Target="http://earthobservatory.nasa.gov/images/imagerecords/6000/6226/aurora_img_2005254_lrg.mov"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ijinks.nasa.gov/atmosphere-formation" TargetMode="External"/><Relationship Id="rId4" Type="http://schemas.openxmlformats.org/officeDocument/2006/relationships/image" Target="../media/image32.tiff"/><Relationship Id="rId5" Type="http://schemas.openxmlformats.org/officeDocument/2006/relationships/image" Target="../media/image11.jpeg"/><Relationship Id="rId6" Type="http://schemas.openxmlformats.org/officeDocument/2006/relationships/hyperlink" Target="http://www.windows2universe.org/earth/Atmosphere/layers.html" TargetMode="External"/><Relationship Id="rId7" Type="http://schemas.openxmlformats.org/officeDocument/2006/relationships/image" Target="../media/image33.png"/><Relationship Id="rId1" Type="http://schemas.openxmlformats.org/officeDocument/2006/relationships/slideLayout" Target="../slideLayouts/slideLayout1.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hyperlink" Target="http://geomag.usgs.gov/faqs.php" TargetMode="External"/><Relationship Id="rId5" Type="http://schemas.openxmlformats.org/officeDocument/2006/relationships/image" Target="../media/image35.png"/><Relationship Id="rId6" Type="http://schemas.openxmlformats.org/officeDocument/2006/relationships/image" Target="../media/image36.tiff"/><Relationship Id="rId7" Type="http://schemas.openxmlformats.org/officeDocument/2006/relationships/image" Target="../media/image37.png"/><Relationship Id="rId1" Type="http://schemas.openxmlformats.org/officeDocument/2006/relationships/slideLayout" Target="../slideLayouts/slideLayout1.xml"/><Relationship Id="rId2" Type="http://schemas.openxmlformats.org/officeDocument/2006/relationships/hyperlink" Target="http://egsc.usgs.gov/isb/pubs/factsheets/fs03501.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hyperlink" Target="http://www.windows2universe.org/jupiter/upper_atmosphere.html&amp;edu=mid"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earthobservatory.nasa.gov/images/imagerecords/6000/6226/aurora_img_2005254_lrg.mov" TargetMode="External"/><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9.tiff"/><Relationship Id="rId5" Type="http://schemas.openxmlformats.org/officeDocument/2006/relationships/image" Target="../media/image40.tiff"/><Relationship Id="rId6" Type="http://schemas.openxmlformats.org/officeDocument/2006/relationships/image" Target="../media/image41.tiff"/><Relationship Id="rId1" Type="http://schemas.openxmlformats.org/officeDocument/2006/relationships/slideLayout" Target="../slideLayouts/slideLayout1.xml"/><Relationship Id="rId2" Type="http://schemas.openxmlformats.org/officeDocument/2006/relationships/hyperlink" Target="http://lasp.colorado.edu/education/outerplanets/giantplanets_magnetospheres.php%23jupit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42.tiff"/><Relationship Id="rId1" Type="http://schemas.openxmlformats.org/officeDocument/2006/relationships/slideLayout" Target="../slideLayouts/slideLayout1.xml"/><Relationship Id="rId2" Type="http://schemas.openxmlformats.org/officeDocument/2006/relationships/hyperlink" Target="http://sunearth.gsfc.nasa.gov/sunearthday/media_viewer/flash.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esa.int/science-e/www/object/index.cfm?fobjectid=46262" TargetMode="Externa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science.nasa.gov/science-news/science-at-nasa/1999/ast04oct99_1/" TargetMode="External"/><Relationship Id="rId5" Type="http://schemas.openxmlformats.org/officeDocument/2006/relationships/image" Target="../media/image44.png"/><Relationship Id="rId6" Type="http://schemas.openxmlformats.org/officeDocument/2006/relationships/image" Target="../media/image45.tiff"/><Relationship Id="rId1" Type="http://schemas.openxmlformats.org/officeDocument/2006/relationships/slideLayout" Target="../slideLayouts/slideLayout2.xml"/><Relationship Id="rId2" Type="http://schemas.openxmlformats.org/officeDocument/2006/relationships/hyperlink" Target="http://science.nasa.gov/science-news/science-at-nasa/1999/ast16sep99_1/"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photojournal.jpl.nasa.gov/archive/PIA09257.mpg" TargetMode="External"/><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png"/><Relationship Id="rId5"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tiff"/><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nasa.gov/mission_pages/themis/auroras/substorm_history.html" TargetMode="External"/><Relationship Id="rId5" Type="http://schemas.openxmlformats.org/officeDocument/2006/relationships/image" Target="../media/image16.png"/><Relationship Id="rId6" Type="http://schemas.openxmlformats.org/officeDocument/2006/relationships/hyperlink" Target="http://www.exploratorium.edu/rafiles/looklike.ram" TargetMode="External"/><Relationship Id="rId7" Type="http://schemas.openxmlformats.org/officeDocument/2006/relationships/image" Target="../media/image12.tiff"/><Relationship Id="rId8" Type="http://schemas.openxmlformats.org/officeDocument/2006/relationships/hyperlink" Target="http://earthobservatory.nasa.gov/images/imagerecords/6000/6226/aurora_img_2005254_lrg.mov" TargetMode="External"/><Relationship Id="rId9"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hyperlink" Target="http://www.gi.alaska.edu/asahi/wheresee.ht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hyperlink" Target="http://science.hq.nasa.gov/kids/imagers/ems/infrared.html" TargetMode="External"/><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hyperlink" Target="http://www.geo.mtu.edu/weather/aurora/images/aurora/jan.curtis/index5.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1.jpeg"/><Relationship Id="rId5" Type="http://schemas.openxmlformats.org/officeDocument/2006/relationships/hyperlink" Target="http://www.exploratorium.edu/rafiles/diff_colors.ram" TargetMode="External"/><Relationship Id="rId6" Type="http://schemas.openxmlformats.org/officeDocument/2006/relationships/image" Target="../media/image12.tiff"/><Relationship Id="rId7" Type="http://schemas.openxmlformats.org/officeDocument/2006/relationships/hyperlink" Target="http://www.geo.mtu.edu/weather/aurora/images/aurora/jan.curtis/index8.html" TargetMode="External"/><Relationship Id="rId8"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hyperlink" Target="http://www.exploratorium.edu/learning_studio/auroras/difcolors.html"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hyperlink" Target="http://www.exploratorium.edu/rafiles/fromspace.ram" TargetMode="External"/><Relationship Id="rId13" Type="http://schemas.openxmlformats.org/officeDocument/2006/relationships/image" Target="../media/image12.tiff"/><Relationship Id="rId1" Type="http://schemas.openxmlformats.org/officeDocument/2006/relationships/slideLayout" Target="../slideLayouts/slideLayout1.xml"/><Relationship Id="rId2" Type="http://schemas.openxmlformats.org/officeDocument/2006/relationships/hyperlink" Target="http://earthobservatory.nasa.gov/images/imagerecords/6000/6226/aurora_img_2005254_lrg.mov" TargetMode="External"/><Relationship Id="rId3" Type="http://schemas.openxmlformats.org/officeDocument/2006/relationships/image" Target="../media/image9.png"/><Relationship Id="rId4" Type="http://schemas.openxmlformats.org/officeDocument/2006/relationships/hyperlink" Target="http://www-spof.gsfc.nasa.gov/Education/aurora.htm" TargetMode="External"/><Relationship Id="rId5" Type="http://schemas.openxmlformats.org/officeDocument/2006/relationships/image" Target="../media/image21.png"/><Relationship Id="rId6" Type="http://schemas.openxmlformats.org/officeDocument/2006/relationships/hyperlink" Target="http://www.exploratorium.edu/auroras/jc1.html" TargetMode="External"/><Relationship Id="rId7" Type="http://schemas.openxmlformats.org/officeDocument/2006/relationships/image" Target="../media/image22.png"/><Relationship Id="rId8" Type="http://schemas.openxmlformats.org/officeDocument/2006/relationships/hyperlink" Target="http://www.gi.alaska.edu/asahi/aurforms.htm" TargetMode="External"/><Relationship Id="rId9" Type="http://schemas.openxmlformats.org/officeDocument/2006/relationships/image" Target="../media/image11.jpeg"/><Relationship Id="rId10" Type="http://schemas.openxmlformats.org/officeDocument/2006/relationships/hyperlink" Target="http://www.youtube.com/watch?v=icugqEEOgk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247426"/>
          </a:xfrm>
        </p:spPr>
        <p:txBody>
          <a:bodyPr>
            <a:normAutofit/>
          </a:bodyPr>
          <a:lstStyle/>
          <a:p>
            <a:r>
              <a:rPr lang="en-US" sz="3600" dirty="0" smtClean="0">
                <a:ln>
                  <a:solidFill>
                    <a:srgbClr val="800080"/>
                  </a:solidFill>
                </a:ln>
                <a:solidFill>
                  <a:srgbClr val="0000FF"/>
                </a:solidFill>
                <a:effectLst/>
                <a:latin typeface="Times New Roman"/>
                <a:cs typeface="Times New Roman"/>
              </a:rPr>
              <a:t>Aurora of Earth, Aurora of Jupiter: A Celestial Scavenger Hunt</a:t>
            </a:r>
            <a:endParaRPr lang="en-US" sz="3600" dirty="0">
              <a:ln>
                <a:solidFill>
                  <a:srgbClr val="800080"/>
                </a:solidFill>
              </a:ln>
              <a:solidFill>
                <a:srgbClr val="0000FF"/>
              </a:solidFill>
              <a:effectLst/>
              <a:latin typeface="Times New Roman"/>
              <a:cs typeface="Times New Roman"/>
            </a:endParaRPr>
          </a:p>
        </p:txBody>
      </p:sp>
      <p:pic>
        <p:nvPicPr>
          <p:cNvPr id="16" name="Picture 15"/>
          <p:cNvPicPr>
            <a:picLocks noChangeAspect="1"/>
          </p:cNvPicPr>
          <p:nvPr/>
        </p:nvPicPr>
        <p:blipFill>
          <a:blip r:embed="rId2"/>
          <a:stretch>
            <a:fillRect/>
          </a:stretch>
        </p:blipFill>
        <p:spPr>
          <a:xfrm>
            <a:off x="6657346" y="889260"/>
            <a:ext cx="2486654" cy="3710654"/>
          </a:xfrm>
          <a:prstGeom prst="rect">
            <a:avLst/>
          </a:prstGeom>
        </p:spPr>
      </p:pic>
      <p:pic>
        <p:nvPicPr>
          <p:cNvPr id="17" name="Picture 16"/>
          <p:cNvPicPr preferRelativeResize="0">
            <a:picLocks noChangeAspect="1"/>
          </p:cNvPicPr>
          <p:nvPr/>
        </p:nvPicPr>
        <p:blipFill>
          <a:blip r:embed="rId3"/>
          <a:stretch>
            <a:fillRect/>
          </a:stretch>
        </p:blipFill>
        <p:spPr>
          <a:xfrm>
            <a:off x="2540000" y="1256096"/>
            <a:ext cx="4428648" cy="4338267"/>
          </a:xfrm>
          <a:prstGeom prst="rect">
            <a:avLst/>
          </a:prstGeom>
        </p:spPr>
      </p:pic>
      <p:pic>
        <p:nvPicPr>
          <p:cNvPr id="18" name="Picture 17"/>
          <p:cNvPicPr preferRelativeResize="0">
            <a:picLocks noChangeAspect="1"/>
          </p:cNvPicPr>
          <p:nvPr/>
        </p:nvPicPr>
        <p:blipFill>
          <a:blip r:embed="rId4"/>
          <a:stretch>
            <a:fillRect/>
          </a:stretch>
        </p:blipFill>
        <p:spPr>
          <a:xfrm>
            <a:off x="0" y="4981170"/>
            <a:ext cx="3920490" cy="1876830"/>
          </a:xfrm>
          <a:prstGeom prst="rect">
            <a:avLst/>
          </a:prstGeom>
        </p:spPr>
      </p:pic>
      <p:pic>
        <p:nvPicPr>
          <p:cNvPr id="19" name="Picture 18">
            <a:hlinkClick r:id="rId5"/>
          </p:cNvPr>
          <p:cNvPicPr/>
          <p:nvPr/>
        </p:nvPicPr>
        <p:blipFill>
          <a:blip r:embed="rId6"/>
          <a:srcRect/>
          <a:stretch>
            <a:fillRect/>
          </a:stretch>
        </p:blipFill>
        <p:spPr bwMode="auto">
          <a:xfrm>
            <a:off x="3401060" y="4318000"/>
            <a:ext cx="2542540" cy="2540000"/>
          </a:xfrm>
          <a:prstGeom prst="rect">
            <a:avLst/>
          </a:prstGeom>
          <a:noFill/>
          <a:ln w="9525">
            <a:noFill/>
            <a:miter lim="800000"/>
            <a:headEnd/>
            <a:tailEnd/>
          </a:ln>
        </p:spPr>
      </p:pic>
      <p:pic>
        <p:nvPicPr>
          <p:cNvPr id="20" name="Picture 19"/>
          <p:cNvPicPr preferRelativeResize="0">
            <a:picLocks noChangeAspect="1"/>
          </p:cNvPicPr>
          <p:nvPr/>
        </p:nvPicPr>
        <p:blipFill>
          <a:blip r:embed="rId7"/>
          <a:stretch>
            <a:fillRect/>
          </a:stretch>
        </p:blipFill>
        <p:spPr>
          <a:xfrm>
            <a:off x="5943600" y="4572000"/>
            <a:ext cx="3200400" cy="2286000"/>
          </a:xfrm>
          <a:prstGeom prst="rect">
            <a:avLst/>
          </a:prstGeom>
        </p:spPr>
      </p:pic>
      <p:pic>
        <p:nvPicPr>
          <p:cNvPr id="21" name="Picture 20"/>
          <p:cNvPicPr>
            <a:picLocks noChangeAspect="1"/>
          </p:cNvPicPr>
          <p:nvPr/>
        </p:nvPicPr>
        <p:blipFill>
          <a:blip r:embed="rId8"/>
          <a:stretch>
            <a:fillRect/>
          </a:stretch>
        </p:blipFill>
        <p:spPr>
          <a:xfrm>
            <a:off x="0" y="861346"/>
            <a:ext cx="2540000" cy="2438400"/>
          </a:xfrm>
          <a:prstGeom prst="rect">
            <a:avLst/>
          </a:prstGeom>
        </p:spPr>
      </p:pic>
      <p:pic>
        <p:nvPicPr>
          <p:cNvPr id="22" name="Picture 21" descr="radbelts.tiff"/>
          <p:cNvPicPr>
            <a:picLocks noChangeAspect="1"/>
          </p:cNvPicPr>
          <p:nvPr/>
        </p:nvPicPr>
        <p:blipFill>
          <a:blip r:embed="rId9"/>
          <a:stretch>
            <a:fillRect/>
          </a:stretch>
        </p:blipFill>
        <p:spPr>
          <a:xfrm>
            <a:off x="0" y="2913666"/>
            <a:ext cx="4165600" cy="2387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241600" y="1120676"/>
            <a:ext cx="1808638" cy="1200329"/>
          </a:xfrm>
          <a:prstGeom prst="rect">
            <a:avLst/>
          </a:prstGeom>
          <a:noFill/>
        </p:spPr>
        <p:txBody>
          <a:bodyPr wrap="square" rtlCol="0">
            <a:spAutoFit/>
          </a:bodyPr>
          <a:lstStyle/>
          <a:p>
            <a:r>
              <a:rPr lang="en-US" dirty="0" smtClean="0">
                <a:solidFill>
                  <a:srgbClr val="000000"/>
                </a:solidFill>
                <a:latin typeface="Times New Roman"/>
                <a:cs typeface="Times New Roman"/>
              </a:rPr>
              <a:t>Learn more about aurora by listening to this interview.</a:t>
            </a:r>
          </a:p>
        </p:txBody>
      </p:sp>
      <p:sp>
        <p:nvSpPr>
          <p:cNvPr id="15" name="Title 1"/>
          <p:cNvSpPr txBox="1">
            <a:spLocks/>
          </p:cNvSpPr>
          <p:nvPr/>
        </p:nvSpPr>
        <p:spPr>
          <a:xfrm>
            <a:off x="0" y="35790"/>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#2</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More about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sp>
        <p:nvSpPr>
          <p:cNvPr id="12" name="TextBox 11"/>
          <p:cNvSpPr txBox="1"/>
          <p:nvPr/>
        </p:nvSpPr>
        <p:spPr>
          <a:xfrm>
            <a:off x="241600" y="2486377"/>
            <a:ext cx="3784299" cy="2062103"/>
          </a:xfrm>
          <a:prstGeom prst="rect">
            <a:avLst/>
          </a:prstGeom>
          <a:noFill/>
        </p:spPr>
        <p:txBody>
          <a:bodyPr wrap="square" rtlCol="0">
            <a:spAutoFit/>
          </a:bodyPr>
          <a:lstStyle/>
          <a:p>
            <a:r>
              <a:rPr lang="en-US" sz="1600" dirty="0" smtClean="0">
                <a:solidFill>
                  <a:srgbClr val="000000"/>
                </a:solidFill>
                <a:latin typeface="Times New Roman"/>
                <a:cs typeface="Times New Roman"/>
              </a:rPr>
              <a:t>Special Instructions:</a:t>
            </a:r>
          </a:p>
          <a:p>
            <a:pPr marL="342900" indent="-342900">
              <a:buFont typeface="+mj-lt"/>
              <a:buAutoNum type="arabicPeriod"/>
            </a:pPr>
            <a:r>
              <a:rPr lang="en-US" sz="1600" dirty="0" smtClean="0">
                <a:solidFill>
                  <a:srgbClr val="008000"/>
                </a:solidFill>
                <a:latin typeface="Times New Roman"/>
                <a:cs typeface="Times New Roman"/>
              </a:rPr>
              <a:t>Open the Internet to the website: </a:t>
            </a:r>
            <a:r>
              <a:rPr lang="en-US" sz="1600" dirty="0" smtClean="0">
                <a:solidFill>
                  <a:srgbClr val="008000"/>
                </a:solidFill>
                <a:latin typeface="Times New Roman"/>
                <a:cs typeface="Times New Roman"/>
                <a:hlinkClick r:id="rId2"/>
              </a:rPr>
              <a:t>Sun-Earth Viewer</a:t>
            </a:r>
            <a:endParaRPr lang="en-US" sz="1600" dirty="0" smtClean="0">
              <a:solidFill>
                <a:srgbClr val="008000"/>
              </a:solidFill>
              <a:latin typeface="Times New Roman"/>
              <a:cs typeface="Times New Roman"/>
            </a:endParaRPr>
          </a:p>
          <a:p>
            <a:pPr marL="342900" indent="-342900">
              <a:buFont typeface="+mj-lt"/>
              <a:buAutoNum type="arabicPeriod"/>
            </a:pPr>
            <a:r>
              <a:rPr lang="en-US" sz="1600" dirty="0" smtClean="0">
                <a:solidFill>
                  <a:srgbClr val="008000"/>
                </a:solidFill>
                <a:latin typeface="Times New Roman"/>
                <a:cs typeface="Times New Roman"/>
              </a:rPr>
              <a:t>Select “</a:t>
            </a:r>
            <a:r>
              <a:rPr lang="en-US" sz="1600" i="1" dirty="0" smtClean="0">
                <a:solidFill>
                  <a:srgbClr val="000000"/>
                </a:solidFill>
                <a:latin typeface="Times New Roman"/>
                <a:cs typeface="Times New Roman"/>
              </a:rPr>
              <a:t>Interviews</a:t>
            </a:r>
            <a:r>
              <a:rPr lang="en-US" sz="1600" dirty="0" smtClean="0">
                <a:solidFill>
                  <a:srgbClr val="008000"/>
                </a:solidFill>
                <a:latin typeface="Times New Roman"/>
                <a:cs typeface="Times New Roman"/>
              </a:rPr>
              <a:t>” from the menu at the top.</a:t>
            </a:r>
          </a:p>
          <a:p>
            <a:pPr marL="342900" indent="-342900">
              <a:buFont typeface="+mj-lt"/>
              <a:buAutoNum type="arabicPeriod"/>
            </a:pPr>
            <a:r>
              <a:rPr lang="en-US" sz="1600" dirty="0" smtClean="0">
                <a:solidFill>
                  <a:srgbClr val="008000"/>
                </a:solidFill>
                <a:latin typeface="Times New Roman"/>
                <a:cs typeface="Times New Roman"/>
              </a:rPr>
              <a:t>Select “</a:t>
            </a:r>
            <a:r>
              <a:rPr lang="en-US" sz="1600" i="1" dirty="0" smtClean="0">
                <a:solidFill>
                  <a:srgbClr val="000000"/>
                </a:solidFill>
                <a:latin typeface="Times New Roman"/>
                <a:cs typeface="Times New Roman"/>
              </a:rPr>
              <a:t>Aurora</a:t>
            </a:r>
            <a:r>
              <a:rPr lang="en-US" sz="1600" dirty="0" smtClean="0">
                <a:solidFill>
                  <a:srgbClr val="008000"/>
                </a:solidFill>
                <a:latin typeface="Times New Roman"/>
                <a:cs typeface="Times New Roman"/>
              </a:rPr>
              <a:t>” from the list of subjects in box #2</a:t>
            </a:r>
          </a:p>
          <a:p>
            <a:pPr marL="342900" indent="-342900">
              <a:buFont typeface="+mj-lt"/>
              <a:buAutoNum type="arabicPeriod"/>
            </a:pPr>
            <a:r>
              <a:rPr lang="en-US" sz="1600" dirty="0" smtClean="0">
                <a:solidFill>
                  <a:srgbClr val="008000"/>
                </a:solidFill>
                <a:latin typeface="Times New Roman"/>
                <a:cs typeface="Times New Roman"/>
              </a:rPr>
              <a:t>Choose questions 5 and 6 from box 3.</a:t>
            </a:r>
          </a:p>
        </p:txBody>
      </p:sp>
      <p:pic>
        <p:nvPicPr>
          <p:cNvPr id="16" name="Picture 20" descr="Camcorder-Icon">
            <a:hlinkClick r:id="rId2"/>
          </p:cNvPr>
          <p:cNvPicPr>
            <a:picLocks noChangeAspect="1" noChangeArrowheads="1"/>
          </p:cNvPicPr>
          <p:nvPr/>
        </p:nvPicPr>
        <p:blipFill>
          <a:blip r:embed="rId3"/>
          <a:srcRect/>
          <a:stretch>
            <a:fillRect/>
          </a:stretch>
        </p:blipFill>
        <p:spPr bwMode="auto">
          <a:xfrm>
            <a:off x="2621161" y="1120676"/>
            <a:ext cx="768350" cy="501650"/>
          </a:xfrm>
          <a:prstGeom prst="rect">
            <a:avLst/>
          </a:prstGeom>
          <a:noFill/>
          <a:ln w="9525">
            <a:noFill/>
            <a:miter lim="800000"/>
            <a:headEnd/>
            <a:tailEnd/>
          </a:ln>
        </p:spPr>
      </p:pic>
      <p:pic>
        <p:nvPicPr>
          <p:cNvPr id="19" name="Picture 18" descr="aurorainterview.tiff">
            <a:hlinkClick r:id="rId2"/>
          </p:cNvPr>
          <p:cNvPicPr>
            <a:picLocks noChangeAspect="1"/>
          </p:cNvPicPr>
          <p:nvPr/>
        </p:nvPicPr>
        <p:blipFill>
          <a:blip r:embed="rId4"/>
          <a:stretch>
            <a:fillRect/>
          </a:stretch>
        </p:blipFill>
        <p:spPr>
          <a:xfrm>
            <a:off x="3960434" y="1120676"/>
            <a:ext cx="5118100" cy="5524500"/>
          </a:xfrm>
          <a:prstGeom prst="rect">
            <a:avLst/>
          </a:prstGeom>
        </p:spPr>
      </p:pic>
      <p:sp>
        <p:nvSpPr>
          <p:cNvPr id="20" name="TextBox 19"/>
          <p:cNvSpPr txBox="1"/>
          <p:nvPr/>
        </p:nvSpPr>
        <p:spPr>
          <a:xfrm>
            <a:off x="241600" y="4713852"/>
            <a:ext cx="3147911" cy="1200329"/>
          </a:xfrm>
          <a:prstGeom prst="rect">
            <a:avLst/>
          </a:prstGeom>
          <a:noFill/>
        </p:spPr>
        <p:txBody>
          <a:bodyPr wrap="square" rtlCol="0">
            <a:spAutoFit/>
          </a:bodyPr>
          <a:lstStyle/>
          <a:p>
            <a:r>
              <a:rPr lang="en-US" dirty="0" smtClean="0">
                <a:latin typeface="Times New Roman"/>
                <a:cs typeface="Times New Roman"/>
              </a:rPr>
              <a:t>After listening to the interview</a:t>
            </a:r>
            <a:r>
              <a:rPr lang="en-US" dirty="0" smtClean="0">
                <a:solidFill>
                  <a:srgbClr val="000000"/>
                </a:solidFill>
                <a:latin typeface="Times New Roman"/>
                <a:cs typeface="Times New Roman"/>
              </a:rPr>
              <a:t>:</a:t>
            </a:r>
            <a:r>
              <a:rPr lang="en-US" dirty="0" smtClean="0">
                <a:solidFill>
                  <a:srgbClr val="008000"/>
                </a:solidFill>
                <a:latin typeface="Times New Roman"/>
                <a:cs typeface="Times New Roman"/>
              </a:rPr>
              <a:t> Summarize the answers to questions 5 and 6 in your own words.</a:t>
            </a:r>
            <a:endParaRPr lang="en-US" dirty="0">
              <a:solidFill>
                <a:srgbClr val="008000"/>
              </a:solidFill>
              <a:latin typeface="Times New Roman"/>
              <a:cs typeface="Times New Roma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13610" y="929676"/>
            <a:ext cx="7219412" cy="2031325"/>
          </a:xfrm>
          <a:prstGeom prst="rect">
            <a:avLst/>
          </a:prstGeom>
          <a:noFill/>
        </p:spPr>
        <p:txBody>
          <a:bodyPr wrap="square" rtlCol="0">
            <a:spAutoFit/>
          </a:bodyPr>
          <a:lstStyle/>
          <a:p>
            <a:r>
              <a:rPr lang="en-US" dirty="0" smtClean="0">
                <a:solidFill>
                  <a:srgbClr val="008000"/>
                </a:solidFill>
                <a:latin typeface="Times New Roman"/>
                <a:cs typeface="Times New Roman"/>
              </a:rPr>
              <a:t>What does a Planet need to Make Aurora?</a:t>
            </a:r>
          </a:p>
          <a:p>
            <a:r>
              <a:rPr lang="en-US" dirty="0" smtClean="0">
                <a:latin typeface="Times New Roman"/>
                <a:cs typeface="Times New Roman"/>
              </a:rPr>
              <a:t>To create aurora around a planet, the following must exist:</a:t>
            </a:r>
          </a:p>
          <a:p>
            <a:pPr marL="222250" indent="-222250">
              <a:buFont typeface="Arial"/>
              <a:buChar char="•"/>
            </a:pPr>
            <a:r>
              <a:rPr lang="en-US" dirty="0" smtClean="0">
                <a:latin typeface="Times New Roman"/>
                <a:cs typeface="Times New Roman"/>
              </a:rPr>
              <a:t>Atmosphere </a:t>
            </a:r>
          </a:p>
          <a:p>
            <a:pPr marL="222250" indent="-222250">
              <a:buFont typeface="Arial"/>
              <a:buChar char="•"/>
            </a:pPr>
            <a:r>
              <a:rPr lang="en-US" dirty="0" smtClean="0">
                <a:latin typeface="Times New Roman"/>
                <a:cs typeface="Times New Roman"/>
              </a:rPr>
              <a:t>Magnetosphere</a:t>
            </a:r>
          </a:p>
          <a:p>
            <a:pPr marL="222250" indent="-222250">
              <a:buFont typeface="Arial"/>
              <a:buChar char="•"/>
            </a:pPr>
            <a:r>
              <a:rPr lang="en-US" dirty="0" smtClean="0">
                <a:latin typeface="Times New Roman"/>
                <a:cs typeface="Times New Roman"/>
              </a:rPr>
              <a:t>Source of Energy</a:t>
            </a:r>
          </a:p>
          <a:p>
            <a:endParaRPr lang="en-US" dirty="0" smtClean="0">
              <a:latin typeface="Times New Roman"/>
              <a:cs typeface="Times New Roman"/>
            </a:endParaRPr>
          </a:p>
          <a:p>
            <a:r>
              <a:rPr lang="en-US" dirty="0" smtClean="0">
                <a:latin typeface="Times New Roman"/>
                <a:cs typeface="Times New Roman"/>
              </a:rPr>
              <a:t>We know aurora exist on Earth. Let’s review the necessary characteristics.</a:t>
            </a:r>
          </a:p>
        </p:txBody>
      </p:sp>
      <p:sp>
        <p:nvSpPr>
          <p:cNvPr id="15" name="Title 1"/>
          <p:cNvSpPr txBox="1">
            <a:spLocks/>
          </p:cNvSpPr>
          <p:nvPr/>
        </p:nvSpPr>
        <p:spPr>
          <a:xfrm>
            <a:off x="0" y="35790"/>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#3</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Do Other Planets Make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grpSp>
        <p:nvGrpSpPr>
          <p:cNvPr id="29" name="Group 28"/>
          <p:cNvGrpSpPr/>
          <p:nvPr/>
        </p:nvGrpSpPr>
        <p:grpSpPr>
          <a:xfrm>
            <a:off x="1255167" y="3256754"/>
            <a:ext cx="6577855" cy="1283732"/>
            <a:chOff x="482680" y="3462353"/>
            <a:chExt cx="6577855" cy="1283732"/>
          </a:xfrm>
        </p:grpSpPr>
        <p:pic>
          <p:nvPicPr>
            <p:cNvPr id="19" name="Picture 18">
              <a:hlinkClick r:id="rId2"/>
            </p:cNvPr>
            <p:cNvPicPr preferRelativeResize="0">
              <a:picLocks noChangeAspect="1"/>
            </p:cNvPicPr>
            <p:nvPr/>
          </p:nvPicPr>
          <p:blipFill>
            <a:blip r:embed="rId3"/>
            <a:stretch>
              <a:fillRect/>
            </a:stretch>
          </p:blipFill>
          <p:spPr>
            <a:xfrm>
              <a:off x="482680" y="3462353"/>
              <a:ext cx="1369888" cy="914400"/>
            </a:xfrm>
            <a:prstGeom prst="rect">
              <a:avLst/>
            </a:prstGeom>
            <a:ln w="25400">
              <a:noFill/>
            </a:ln>
          </p:spPr>
        </p:pic>
        <p:pic>
          <p:nvPicPr>
            <p:cNvPr id="20" name="Picture 19" descr="sun.tiff"/>
            <p:cNvPicPr preferRelativeResize="0">
              <a:picLocks noChangeAspect="1"/>
            </p:cNvPicPr>
            <p:nvPr/>
          </p:nvPicPr>
          <p:blipFill>
            <a:blip r:embed="rId4"/>
            <a:stretch>
              <a:fillRect/>
            </a:stretch>
          </p:blipFill>
          <p:spPr>
            <a:xfrm flipH="1">
              <a:off x="3937351" y="3462353"/>
              <a:ext cx="1412488" cy="914400"/>
            </a:xfrm>
            <a:prstGeom prst="rect">
              <a:avLst/>
            </a:prstGeom>
          </p:spPr>
        </p:pic>
        <p:pic>
          <p:nvPicPr>
            <p:cNvPr id="21" name="Picture 20"/>
            <p:cNvPicPr preferRelativeResize="0">
              <a:picLocks noChangeAspect="1"/>
            </p:cNvPicPr>
            <p:nvPr/>
          </p:nvPicPr>
          <p:blipFill>
            <a:blip r:embed="rId5"/>
            <a:stretch>
              <a:fillRect/>
            </a:stretch>
          </p:blipFill>
          <p:spPr>
            <a:xfrm>
              <a:off x="2263602" y="3462353"/>
              <a:ext cx="1280160" cy="914400"/>
            </a:xfrm>
            <a:prstGeom prst="rect">
              <a:avLst/>
            </a:prstGeom>
          </p:spPr>
        </p:pic>
        <p:sp>
          <p:nvSpPr>
            <p:cNvPr id="22" name="TextBox 21"/>
            <p:cNvSpPr txBox="1"/>
            <p:nvPr/>
          </p:nvSpPr>
          <p:spPr>
            <a:xfrm>
              <a:off x="482680" y="4376753"/>
              <a:ext cx="6577855" cy="369332"/>
            </a:xfrm>
            <a:prstGeom prst="rect">
              <a:avLst/>
            </a:prstGeom>
            <a:noFill/>
          </p:spPr>
          <p:txBody>
            <a:bodyPr wrap="square" rtlCol="0">
              <a:spAutoFit/>
            </a:bodyPr>
            <a:lstStyle/>
            <a:p>
              <a:r>
                <a:rPr lang="en-US" dirty="0" smtClean="0">
                  <a:solidFill>
                    <a:srgbClr val="008000"/>
                  </a:solidFill>
                  <a:latin typeface="Times New Roman"/>
                </a:rPr>
                <a:t>Atmosphere    +  Magnetosphere +  Energy from the Sun  =   Aurora</a:t>
              </a:r>
              <a:endParaRPr lang="en-US" dirty="0">
                <a:solidFill>
                  <a:srgbClr val="008000"/>
                </a:solidFill>
                <a:latin typeface="Times New Roman"/>
              </a:endParaRPr>
            </a:p>
          </p:txBody>
        </p:sp>
        <p:pic>
          <p:nvPicPr>
            <p:cNvPr id="23" name="Picture 22">
              <a:hlinkClick r:id="rId6"/>
            </p:cNvPr>
            <p:cNvPicPr preferRelativeResize="0">
              <a:picLocks noChangeAspect="1"/>
            </p:cNvPicPr>
            <p:nvPr/>
          </p:nvPicPr>
          <p:blipFill>
            <a:blip r:embed="rId7"/>
            <a:stretch>
              <a:fillRect/>
            </a:stretch>
          </p:blipFill>
          <p:spPr>
            <a:xfrm>
              <a:off x="6146135" y="3462353"/>
              <a:ext cx="914400" cy="914400"/>
            </a:xfrm>
            <a:prstGeom prst="rect">
              <a:avLst/>
            </a:prstGeom>
          </p:spPr>
        </p:pic>
      </p:grpSp>
      <p:sp>
        <p:nvSpPr>
          <p:cNvPr id="28" name="TextBox 27"/>
          <p:cNvSpPr txBox="1"/>
          <p:nvPr/>
        </p:nvSpPr>
        <p:spPr>
          <a:xfrm>
            <a:off x="613610" y="4949545"/>
            <a:ext cx="8211242" cy="1477328"/>
          </a:xfrm>
          <a:prstGeom prst="rect">
            <a:avLst/>
          </a:prstGeom>
          <a:noFill/>
        </p:spPr>
        <p:txBody>
          <a:bodyPr wrap="square" rtlCol="0">
            <a:spAutoFit/>
          </a:bodyPr>
          <a:lstStyle/>
          <a:p>
            <a:r>
              <a:rPr lang="en-US" dirty="0" smtClean="0">
                <a:latin typeface="Times New Roman"/>
                <a:cs typeface="Times New Roman"/>
              </a:rPr>
              <a:t>The Earth’s atmosphere made mostly of the elements oxygen and nitrogen. The liquid metal core of Earth creates a magnetic field, or magnetosphere, around our planet. The Sun continually radiates energy toward Earth. The energy of the Sun forces charged particles in Earth’s magnetosphere to move toward the poles. These particles collide with atoms of oxygen and nitrogen, releasing energy that we see as aurora.</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13610" y="1001481"/>
            <a:ext cx="6577855" cy="369332"/>
          </a:xfrm>
          <a:prstGeom prst="rect">
            <a:avLst/>
          </a:prstGeom>
          <a:noFill/>
        </p:spPr>
        <p:txBody>
          <a:bodyPr wrap="square" rtlCol="0">
            <a:spAutoFit/>
          </a:bodyPr>
          <a:lstStyle/>
          <a:p>
            <a:r>
              <a:rPr lang="en-US" dirty="0" smtClean="0">
                <a:solidFill>
                  <a:srgbClr val="008000"/>
                </a:solidFill>
                <a:latin typeface="Times New Roman"/>
                <a:cs typeface="Times New Roman"/>
              </a:rPr>
              <a:t>Do Other Planets Make Aurora?</a:t>
            </a:r>
          </a:p>
        </p:txBody>
      </p:sp>
      <p:sp>
        <p:nvSpPr>
          <p:cNvPr id="15" name="Title 1"/>
          <p:cNvSpPr txBox="1">
            <a:spLocks/>
          </p:cNvSpPr>
          <p:nvPr/>
        </p:nvSpPr>
        <p:spPr>
          <a:xfrm>
            <a:off x="0" y="57917"/>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#3</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Do Other Planets Make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graphicFrame>
        <p:nvGraphicFramePr>
          <p:cNvPr id="12" name="Table 11"/>
          <p:cNvGraphicFramePr>
            <a:graphicFrameLocks noGrp="1"/>
          </p:cNvGraphicFramePr>
          <p:nvPr/>
        </p:nvGraphicFramePr>
        <p:xfrm>
          <a:off x="613610" y="2594817"/>
          <a:ext cx="6880316" cy="3981884"/>
        </p:xfrm>
        <a:graphic>
          <a:graphicData uri="http://schemas.openxmlformats.org/drawingml/2006/table">
            <a:tbl>
              <a:tblPr firstRow="1" bandRow="1">
                <a:tableStyleId>{8EC20E35-A176-4012-BC5E-935CFFF8708E}</a:tableStyleId>
              </a:tblPr>
              <a:tblGrid>
                <a:gridCol w="1720079"/>
                <a:gridCol w="1720079"/>
                <a:gridCol w="1720079"/>
                <a:gridCol w="1720079"/>
              </a:tblGrid>
              <a:tr h="850928">
                <a:tc>
                  <a:txBody>
                    <a:bodyPr/>
                    <a:lstStyle/>
                    <a:p>
                      <a:r>
                        <a:rPr lang="en-US" sz="1400" dirty="0" smtClean="0">
                          <a:latin typeface="Times New Roman"/>
                          <a:cs typeface="Times New Roman"/>
                        </a:rPr>
                        <a:t>Planet</a:t>
                      </a:r>
                      <a:endParaRPr lang="en-US" sz="1400" dirty="0">
                        <a:latin typeface="Times New Roman"/>
                        <a:cs typeface="Times New Roman"/>
                      </a:endParaRPr>
                    </a:p>
                  </a:txBody>
                  <a:tcPr/>
                </a:tc>
                <a:tc>
                  <a:txBody>
                    <a:bodyPr/>
                    <a:lstStyle/>
                    <a:p>
                      <a:r>
                        <a:rPr lang="en-US" sz="1400" dirty="0" smtClean="0">
                          <a:latin typeface="Times New Roman"/>
                          <a:cs typeface="Times New Roman"/>
                        </a:rPr>
                        <a:t>Composition of Atmosphere</a:t>
                      </a:r>
                      <a:endParaRPr lang="en-US" sz="1400" dirty="0">
                        <a:latin typeface="Times New Roman"/>
                        <a:cs typeface="Times New Roman"/>
                      </a:endParaRPr>
                    </a:p>
                  </a:txBody>
                  <a:tcPr/>
                </a:tc>
                <a:tc>
                  <a:txBody>
                    <a:bodyPr/>
                    <a:lstStyle/>
                    <a:p>
                      <a:r>
                        <a:rPr lang="en-US" sz="1400" dirty="0" smtClean="0">
                          <a:latin typeface="Times New Roman"/>
                          <a:cs typeface="Times New Roman"/>
                        </a:rPr>
                        <a:t>Magnetosphere</a:t>
                      </a:r>
                      <a:endParaRPr lang="en-US" sz="1400" dirty="0">
                        <a:latin typeface="Times New Roman"/>
                        <a:cs typeface="Times New Roman"/>
                      </a:endParaRPr>
                    </a:p>
                  </a:txBody>
                  <a:tcPr/>
                </a:tc>
                <a:tc>
                  <a:txBody>
                    <a:bodyPr/>
                    <a:lstStyle/>
                    <a:p>
                      <a:r>
                        <a:rPr lang="en-US" sz="1400" dirty="0" smtClean="0">
                          <a:latin typeface="Times New Roman"/>
                          <a:cs typeface="Times New Roman"/>
                        </a:rPr>
                        <a:t>Energy</a:t>
                      </a:r>
                      <a:r>
                        <a:rPr lang="en-US" sz="1400" baseline="0" dirty="0" smtClean="0">
                          <a:latin typeface="Times New Roman"/>
                          <a:cs typeface="Times New Roman"/>
                        </a:rPr>
                        <a:t> Source</a:t>
                      </a:r>
                      <a:endParaRPr lang="en-US" sz="1400" dirty="0">
                        <a:latin typeface="Times New Roman"/>
                        <a:cs typeface="Times New Roman"/>
                      </a:endParaRPr>
                    </a:p>
                  </a:txBody>
                  <a:tcPr/>
                </a:tc>
              </a:tr>
              <a:tr h="345099">
                <a:tc>
                  <a:txBody>
                    <a:bodyPr/>
                    <a:lstStyle/>
                    <a:p>
                      <a:r>
                        <a:rPr lang="en-US" sz="1400" dirty="0" smtClean="0">
                          <a:latin typeface="Times New Roman"/>
                          <a:cs typeface="Times New Roman"/>
                        </a:rPr>
                        <a:t>Mercury</a:t>
                      </a:r>
                      <a:endParaRPr lang="en-US" sz="1400" dirty="0">
                        <a:latin typeface="Times New Roman"/>
                        <a:cs typeface="Times New Roman"/>
                      </a:endParaRPr>
                    </a:p>
                  </a:txBody>
                  <a:tcPr/>
                </a:tc>
                <a:tc>
                  <a:txBody>
                    <a:bodyPr/>
                    <a:lstStyle/>
                    <a:p>
                      <a:r>
                        <a:rPr lang="en-US" sz="1400" dirty="0" smtClean="0">
                          <a:latin typeface="Times New Roman"/>
                          <a:cs typeface="Times New Roman"/>
                        </a:rPr>
                        <a:t>Very little atmosphere</a:t>
                      </a:r>
                      <a:endParaRPr lang="en-US" sz="1400" dirty="0">
                        <a:latin typeface="Times New Roman"/>
                        <a:cs typeface="Times New Roman"/>
                      </a:endParaRPr>
                    </a:p>
                  </a:txBody>
                  <a:tcPr/>
                </a:tc>
                <a:tc>
                  <a:txBody>
                    <a:bodyPr/>
                    <a:lstStyle/>
                    <a:p>
                      <a:r>
                        <a:rPr lang="en-US" sz="1400" dirty="0" smtClean="0">
                          <a:latin typeface="Times New Roman"/>
                          <a:cs typeface="Times New Roman"/>
                        </a:rPr>
                        <a:t>Yes</a:t>
                      </a:r>
                      <a:endParaRPr lang="en-US" sz="1400" dirty="0">
                        <a:latin typeface="Times New Roman"/>
                        <a:cs typeface="Times New Roman"/>
                      </a:endParaRPr>
                    </a:p>
                  </a:txBody>
                  <a:tcPr/>
                </a:tc>
                <a:tc>
                  <a:txBody>
                    <a:bodyPr/>
                    <a:lstStyle/>
                    <a:p>
                      <a:r>
                        <a:rPr lang="en-US" sz="1400" dirty="0" smtClean="0">
                          <a:latin typeface="Times New Roman"/>
                          <a:cs typeface="Times New Roman"/>
                        </a:rPr>
                        <a:t>Sun</a:t>
                      </a:r>
                      <a:endParaRPr lang="en-US" sz="1400" dirty="0">
                        <a:latin typeface="Times New Roman"/>
                        <a:cs typeface="Times New Roman"/>
                      </a:endParaRPr>
                    </a:p>
                  </a:txBody>
                  <a:tcPr/>
                </a:tc>
              </a:tr>
              <a:tr h="345099">
                <a:tc>
                  <a:txBody>
                    <a:bodyPr/>
                    <a:lstStyle/>
                    <a:p>
                      <a:r>
                        <a:rPr lang="en-US" sz="1400" dirty="0" smtClean="0">
                          <a:latin typeface="Times New Roman"/>
                          <a:cs typeface="Times New Roman"/>
                        </a:rPr>
                        <a:t>Venus</a:t>
                      </a:r>
                      <a:endParaRPr lang="en-US" sz="1400" dirty="0">
                        <a:latin typeface="Times New Roman"/>
                        <a:cs typeface="Times New Roman"/>
                      </a:endParaRPr>
                    </a:p>
                  </a:txBody>
                  <a:tcPr/>
                </a:tc>
                <a:tc>
                  <a:txBody>
                    <a:bodyPr/>
                    <a:lstStyle/>
                    <a:p>
                      <a:r>
                        <a:rPr lang="en-US" sz="1400" dirty="0" smtClean="0">
                          <a:latin typeface="Times New Roman"/>
                          <a:cs typeface="Times New Roman"/>
                        </a:rPr>
                        <a:t>CO</a:t>
                      </a:r>
                      <a:r>
                        <a:rPr lang="en-US" sz="1400" baseline="-25000" dirty="0" smtClean="0">
                          <a:latin typeface="Times New Roman"/>
                          <a:cs typeface="Times New Roman"/>
                        </a:rPr>
                        <a:t>2</a:t>
                      </a:r>
                      <a:endParaRPr lang="en-US" sz="1400" baseline="-25000" dirty="0">
                        <a:latin typeface="Times New Roman"/>
                        <a:cs typeface="Times New Roman"/>
                      </a:endParaRPr>
                    </a:p>
                  </a:txBody>
                  <a:tcPr/>
                </a:tc>
                <a:tc>
                  <a:txBody>
                    <a:bodyPr/>
                    <a:lstStyle/>
                    <a:p>
                      <a:r>
                        <a:rPr lang="en-US" sz="1400" dirty="0" smtClean="0">
                          <a:latin typeface="Times New Roman"/>
                          <a:cs typeface="Times New Roman"/>
                        </a:rPr>
                        <a:t>No</a:t>
                      </a:r>
                      <a:endParaRPr lang="en-US" sz="1400" dirty="0">
                        <a:latin typeface="Times New Roman"/>
                        <a:cs typeface="Times New Roman"/>
                      </a:endParaRPr>
                    </a:p>
                  </a:txBody>
                  <a:tcPr/>
                </a:tc>
                <a:tc>
                  <a:txBody>
                    <a:bodyPr/>
                    <a:lstStyle/>
                    <a:p>
                      <a:r>
                        <a:rPr lang="en-US" sz="1400" dirty="0" smtClean="0">
                          <a:latin typeface="Times New Roman"/>
                          <a:cs typeface="Times New Roman"/>
                        </a:rPr>
                        <a:t>Sun</a:t>
                      </a:r>
                      <a:endParaRPr lang="en-US" sz="1400" dirty="0">
                        <a:latin typeface="Times New Roman"/>
                        <a:cs typeface="Times New Roman"/>
                      </a:endParaRPr>
                    </a:p>
                  </a:txBody>
                  <a:tcPr/>
                </a:tc>
              </a:tr>
              <a:tr h="345099">
                <a:tc>
                  <a:txBody>
                    <a:bodyPr/>
                    <a:lstStyle/>
                    <a:p>
                      <a:r>
                        <a:rPr lang="en-US" sz="1400" dirty="0" smtClean="0">
                          <a:latin typeface="Times New Roman"/>
                          <a:cs typeface="Times New Roman"/>
                        </a:rPr>
                        <a:t>Earth</a:t>
                      </a:r>
                      <a:endParaRPr lang="en-US" sz="1400" dirty="0">
                        <a:latin typeface="Times New Roman"/>
                        <a:cs typeface="Times New Roman"/>
                      </a:endParaRPr>
                    </a:p>
                  </a:txBody>
                  <a:tcPr/>
                </a:tc>
                <a:tc>
                  <a:txBody>
                    <a:bodyPr/>
                    <a:lstStyle/>
                    <a:p>
                      <a:r>
                        <a:rPr lang="en-US" sz="1400" dirty="0" smtClean="0">
                          <a:latin typeface="Times New Roman"/>
                          <a:cs typeface="Times New Roman"/>
                        </a:rPr>
                        <a:t>N</a:t>
                      </a:r>
                      <a:r>
                        <a:rPr lang="en-US" sz="1400" baseline="-25000" dirty="0" smtClean="0">
                          <a:latin typeface="Times New Roman"/>
                          <a:cs typeface="Times New Roman"/>
                        </a:rPr>
                        <a:t>2</a:t>
                      </a:r>
                      <a:r>
                        <a:rPr lang="en-US" sz="1400" baseline="0" dirty="0" smtClean="0">
                          <a:latin typeface="Times New Roman"/>
                          <a:cs typeface="Times New Roman"/>
                        </a:rPr>
                        <a:t> and O</a:t>
                      </a:r>
                      <a:r>
                        <a:rPr lang="en-US" sz="1400" baseline="-25000" dirty="0" smtClean="0">
                          <a:latin typeface="Times New Roman"/>
                          <a:cs typeface="Times New Roman"/>
                        </a:rPr>
                        <a:t>2</a:t>
                      </a:r>
                      <a:endParaRPr lang="en-US" sz="1400" baseline="-25000" dirty="0">
                        <a:latin typeface="Times New Roman"/>
                        <a:cs typeface="Times New Roman"/>
                      </a:endParaRPr>
                    </a:p>
                  </a:txBody>
                  <a:tcPr/>
                </a:tc>
                <a:tc>
                  <a:txBody>
                    <a:bodyPr/>
                    <a:lstStyle/>
                    <a:p>
                      <a:r>
                        <a:rPr lang="en-US" sz="1400" dirty="0" smtClean="0">
                          <a:latin typeface="Times New Roman"/>
                          <a:cs typeface="Times New Roman"/>
                        </a:rPr>
                        <a:t>Yes</a:t>
                      </a:r>
                      <a:endParaRPr lang="en-US" sz="1400" dirty="0">
                        <a:latin typeface="Times New Roman"/>
                        <a:cs typeface="Times New Roman"/>
                      </a:endParaRPr>
                    </a:p>
                  </a:txBody>
                  <a:tcPr/>
                </a:tc>
                <a:tc>
                  <a:txBody>
                    <a:bodyPr/>
                    <a:lstStyle/>
                    <a:p>
                      <a:r>
                        <a:rPr lang="en-US" sz="1400" dirty="0" smtClean="0">
                          <a:latin typeface="Times New Roman"/>
                          <a:cs typeface="Times New Roman"/>
                        </a:rPr>
                        <a:t>Sun</a:t>
                      </a:r>
                      <a:endParaRPr lang="en-US" sz="1400" dirty="0">
                        <a:latin typeface="Times New Roman"/>
                        <a:cs typeface="Times New Roman"/>
                      </a:endParaRPr>
                    </a:p>
                  </a:txBody>
                  <a:tcPr/>
                </a:tc>
              </a:tr>
              <a:tr h="345099">
                <a:tc>
                  <a:txBody>
                    <a:bodyPr/>
                    <a:lstStyle/>
                    <a:p>
                      <a:r>
                        <a:rPr lang="en-US" sz="1400" dirty="0" smtClean="0">
                          <a:latin typeface="Times New Roman"/>
                          <a:cs typeface="Times New Roman"/>
                        </a:rPr>
                        <a:t>Mars</a:t>
                      </a:r>
                      <a:endParaRPr lang="en-US" sz="1400" dirty="0">
                        <a:latin typeface="Times New Roman"/>
                        <a:cs typeface="Times New Roman"/>
                      </a:endParaRPr>
                    </a:p>
                  </a:txBody>
                  <a:tcPr/>
                </a:tc>
                <a:tc>
                  <a:txBody>
                    <a:bodyPr/>
                    <a:lstStyle/>
                    <a:p>
                      <a:r>
                        <a:rPr lang="en-US" sz="1400" dirty="0" smtClean="0">
                          <a:latin typeface="Times New Roman"/>
                          <a:cs typeface="Times New Roman"/>
                        </a:rPr>
                        <a:t>CO</a:t>
                      </a:r>
                      <a:r>
                        <a:rPr lang="en-US" sz="1400" baseline="-25000" dirty="0" smtClean="0">
                          <a:latin typeface="Times New Roman"/>
                          <a:cs typeface="Times New Roman"/>
                        </a:rPr>
                        <a:t>2</a:t>
                      </a:r>
                      <a:endParaRPr lang="en-US" sz="1400" baseline="-25000" dirty="0">
                        <a:latin typeface="Times New Roman"/>
                        <a:cs typeface="Times New Roman"/>
                      </a:endParaRPr>
                    </a:p>
                  </a:txBody>
                  <a:tcPr/>
                </a:tc>
                <a:tc>
                  <a:txBody>
                    <a:bodyPr/>
                    <a:lstStyle/>
                    <a:p>
                      <a:r>
                        <a:rPr lang="en-US" sz="1400" dirty="0" smtClean="0">
                          <a:latin typeface="Times New Roman"/>
                          <a:cs typeface="Times New Roman"/>
                        </a:rPr>
                        <a:t>Maybe</a:t>
                      </a:r>
                      <a:endParaRPr lang="en-US" sz="1400" dirty="0">
                        <a:latin typeface="Times New Roman"/>
                        <a:cs typeface="Times New Roman"/>
                      </a:endParaRPr>
                    </a:p>
                  </a:txBody>
                  <a:tcPr/>
                </a:tc>
                <a:tc>
                  <a:txBody>
                    <a:bodyPr/>
                    <a:lstStyle/>
                    <a:p>
                      <a:r>
                        <a:rPr lang="en-US" sz="1400" dirty="0" smtClean="0">
                          <a:latin typeface="Times New Roman"/>
                          <a:cs typeface="Times New Roman"/>
                        </a:rPr>
                        <a:t>Sun</a:t>
                      </a:r>
                      <a:endParaRPr lang="en-US" sz="1400" dirty="0">
                        <a:latin typeface="Times New Roman"/>
                        <a:cs typeface="Times New Roman"/>
                      </a:endParaRPr>
                    </a:p>
                  </a:txBody>
                  <a:tcPr/>
                </a:tc>
              </a:tr>
              <a:tr h="345099">
                <a:tc>
                  <a:txBody>
                    <a:bodyPr/>
                    <a:lstStyle/>
                    <a:p>
                      <a:r>
                        <a:rPr lang="en-US" sz="1400" dirty="0" smtClean="0">
                          <a:latin typeface="Times New Roman"/>
                          <a:cs typeface="Times New Roman"/>
                        </a:rPr>
                        <a:t>Jupiter</a:t>
                      </a:r>
                      <a:endParaRPr lang="en-US" sz="1400" dirty="0">
                        <a:latin typeface="Times New Roman"/>
                        <a:cs typeface="Times New Roman"/>
                      </a:endParaRPr>
                    </a:p>
                  </a:txBody>
                  <a:tcPr/>
                </a:tc>
                <a:tc>
                  <a:txBody>
                    <a:bodyPr/>
                    <a:lstStyle/>
                    <a:p>
                      <a:r>
                        <a:rPr lang="en-US" sz="1400" dirty="0" smtClean="0">
                          <a:latin typeface="Times New Roman"/>
                          <a:cs typeface="Times New Roman"/>
                        </a:rPr>
                        <a:t>H</a:t>
                      </a:r>
                      <a:r>
                        <a:rPr lang="en-US" sz="1400" baseline="-25000" dirty="0" smtClean="0">
                          <a:latin typeface="Times New Roman"/>
                          <a:cs typeface="Times New Roman"/>
                        </a:rPr>
                        <a:t>2</a:t>
                      </a:r>
                      <a:r>
                        <a:rPr lang="en-US" sz="1400" dirty="0" smtClean="0">
                          <a:latin typeface="Times New Roman"/>
                          <a:cs typeface="Times New Roman"/>
                        </a:rPr>
                        <a:t> and He</a:t>
                      </a:r>
                      <a:endParaRPr lang="en-US" sz="1400" dirty="0">
                        <a:latin typeface="Times New Roman"/>
                        <a:cs typeface="Times New Roman"/>
                      </a:endParaRPr>
                    </a:p>
                  </a:txBody>
                  <a:tcPr/>
                </a:tc>
                <a:tc>
                  <a:txBody>
                    <a:bodyPr/>
                    <a:lstStyle/>
                    <a:p>
                      <a:r>
                        <a:rPr lang="en-US" sz="1400" dirty="0" smtClean="0">
                          <a:latin typeface="Times New Roman"/>
                          <a:cs typeface="Times New Roman"/>
                        </a:rPr>
                        <a:t>Yes</a:t>
                      </a:r>
                      <a:endParaRPr lang="en-US" sz="1400" dirty="0">
                        <a:latin typeface="Times New Roman"/>
                        <a:cs typeface="Times New Roman"/>
                      </a:endParaRPr>
                    </a:p>
                  </a:txBody>
                  <a:tcPr/>
                </a:tc>
                <a:tc>
                  <a:txBody>
                    <a:bodyPr/>
                    <a:lstStyle/>
                    <a:p>
                      <a:r>
                        <a:rPr lang="en-US" sz="1400" dirty="0" smtClean="0">
                          <a:latin typeface="Times New Roman"/>
                          <a:cs typeface="Times New Roman"/>
                        </a:rPr>
                        <a:t>Internal heat</a:t>
                      </a:r>
                      <a:endParaRPr lang="en-US" sz="1400" dirty="0">
                        <a:latin typeface="Times New Roman"/>
                        <a:cs typeface="Times New Roman"/>
                      </a:endParaRPr>
                    </a:p>
                  </a:txBody>
                  <a:tcPr/>
                </a:tc>
              </a:tr>
              <a:tr h="345099">
                <a:tc>
                  <a:txBody>
                    <a:bodyPr/>
                    <a:lstStyle/>
                    <a:p>
                      <a:r>
                        <a:rPr lang="en-US" sz="1400" dirty="0" smtClean="0">
                          <a:latin typeface="Times New Roman"/>
                          <a:cs typeface="Times New Roman"/>
                        </a:rPr>
                        <a:t>Saturn</a:t>
                      </a:r>
                      <a:endParaRPr lang="en-US" sz="1400" dirty="0">
                        <a:latin typeface="Times New Roman"/>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H</a:t>
                      </a:r>
                      <a:r>
                        <a:rPr lang="en-US" sz="1400" baseline="-25000" dirty="0" smtClean="0">
                          <a:latin typeface="Times New Roman"/>
                          <a:cs typeface="Times New Roman"/>
                        </a:rPr>
                        <a:t>2</a:t>
                      </a:r>
                      <a:r>
                        <a:rPr lang="en-US" sz="1400" dirty="0" smtClean="0">
                          <a:latin typeface="Times New Roman"/>
                          <a:cs typeface="Times New Roman"/>
                        </a:rPr>
                        <a:t> and He</a:t>
                      </a:r>
                    </a:p>
                  </a:txBody>
                  <a:tcPr/>
                </a:tc>
                <a:tc>
                  <a:txBody>
                    <a:bodyPr/>
                    <a:lstStyle/>
                    <a:p>
                      <a:r>
                        <a:rPr lang="en-US" sz="1400" dirty="0" smtClean="0">
                          <a:latin typeface="Times New Roman"/>
                          <a:cs typeface="Times New Roman"/>
                        </a:rPr>
                        <a:t>Yes</a:t>
                      </a:r>
                      <a:endParaRPr lang="en-US" sz="1400" dirty="0">
                        <a:latin typeface="Times New Roman"/>
                        <a:cs typeface="Times New Roman"/>
                      </a:endParaRPr>
                    </a:p>
                  </a:txBody>
                  <a:tcPr/>
                </a:tc>
                <a:tc>
                  <a:txBody>
                    <a:bodyPr/>
                    <a:lstStyle/>
                    <a:p>
                      <a:r>
                        <a:rPr lang="en-US" sz="1400" dirty="0" smtClean="0">
                          <a:latin typeface="Times New Roman"/>
                          <a:cs typeface="Times New Roman"/>
                        </a:rPr>
                        <a:t>Internal heat</a:t>
                      </a:r>
                      <a:endParaRPr lang="en-US" sz="1400" dirty="0">
                        <a:latin typeface="Times New Roman"/>
                        <a:cs typeface="Times New Roman"/>
                      </a:endParaRPr>
                    </a:p>
                  </a:txBody>
                  <a:tcPr/>
                </a:tc>
              </a:tr>
              <a:tr h="369142">
                <a:tc>
                  <a:txBody>
                    <a:bodyPr/>
                    <a:lstStyle/>
                    <a:p>
                      <a:r>
                        <a:rPr lang="en-US" sz="1400" dirty="0" smtClean="0">
                          <a:latin typeface="Times New Roman"/>
                          <a:cs typeface="Times New Roman"/>
                        </a:rPr>
                        <a:t>Neptune</a:t>
                      </a:r>
                      <a:endParaRPr lang="en-US" sz="1400" dirty="0">
                        <a:latin typeface="Times New Roman"/>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H</a:t>
                      </a:r>
                      <a:r>
                        <a:rPr lang="en-US" sz="1400" baseline="-25000" dirty="0" smtClean="0">
                          <a:latin typeface="Times New Roman"/>
                          <a:cs typeface="Times New Roman"/>
                        </a:rPr>
                        <a:t>2</a:t>
                      </a:r>
                      <a:r>
                        <a:rPr lang="en-US" sz="1400" dirty="0" smtClean="0">
                          <a:latin typeface="Times New Roman"/>
                          <a:cs typeface="Times New Roman"/>
                        </a:rPr>
                        <a:t> and He</a:t>
                      </a:r>
                    </a:p>
                  </a:txBody>
                  <a:tcPr/>
                </a:tc>
                <a:tc>
                  <a:txBody>
                    <a:bodyPr/>
                    <a:lstStyle/>
                    <a:p>
                      <a:r>
                        <a:rPr lang="en-US" sz="1400" dirty="0" smtClean="0">
                          <a:latin typeface="Times New Roman"/>
                          <a:cs typeface="Times New Roman"/>
                        </a:rPr>
                        <a:t>Yes</a:t>
                      </a:r>
                      <a:endParaRPr lang="en-US" sz="1400" dirty="0">
                        <a:latin typeface="Times New Roman"/>
                        <a:cs typeface="Times New Roman"/>
                      </a:endParaRPr>
                    </a:p>
                  </a:txBody>
                  <a:tcPr/>
                </a:tc>
                <a:tc>
                  <a:txBody>
                    <a:bodyPr/>
                    <a:lstStyle/>
                    <a:p>
                      <a:r>
                        <a:rPr lang="en-US" sz="1400" dirty="0" smtClean="0">
                          <a:latin typeface="Times New Roman"/>
                          <a:cs typeface="Times New Roman"/>
                        </a:rPr>
                        <a:t>Internal heat</a:t>
                      </a:r>
                      <a:endParaRPr lang="en-US" sz="1400" dirty="0">
                        <a:latin typeface="Times New Roman"/>
                        <a:cs typeface="Times New Roman"/>
                      </a:endParaRPr>
                    </a:p>
                  </a:txBody>
                  <a:tcPr/>
                </a:tc>
              </a:tr>
              <a:tr h="345099">
                <a:tc>
                  <a:txBody>
                    <a:bodyPr/>
                    <a:lstStyle/>
                    <a:p>
                      <a:r>
                        <a:rPr lang="en-US" sz="1400" dirty="0" smtClean="0">
                          <a:latin typeface="Times New Roman"/>
                          <a:cs typeface="Times New Roman"/>
                        </a:rPr>
                        <a:t>Uranus</a:t>
                      </a:r>
                      <a:endParaRPr lang="en-US" sz="1400" dirty="0">
                        <a:latin typeface="Times New Roman"/>
                        <a:cs typeface="Times New Roman"/>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latin typeface="Times New Roman"/>
                          <a:cs typeface="Times New Roman"/>
                        </a:rPr>
                        <a:t>H</a:t>
                      </a:r>
                      <a:r>
                        <a:rPr lang="en-US" sz="1400" baseline="-25000" dirty="0" smtClean="0">
                          <a:latin typeface="Times New Roman"/>
                          <a:cs typeface="Times New Roman"/>
                        </a:rPr>
                        <a:t>2</a:t>
                      </a:r>
                      <a:r>
                        <a:rPr lang="en-US" sz="1400" dirty="0" smtClean="0">
                          <a:latin typeface="Times New Roman"/>
                          <a:cs typeface="Times New Roman"/>
                        </a:rPr>
                        <a:t> and He</a:t>
                      </a:r>
                    </a:p>
                  </a:txBody>
                  <a:tcPr/>
                </a:tc>
                <a:tc>
                  <a:txBody>
                    <a:bodyPr/>
                    <a:lstStyle/>
                    <a:p>
                      <a:r>
                        <a:rPr lang="en-US" sz="1400" dirty="0" smtClean="0">
                          <a:latin typeface="Times New Roman"/>
                          <a:cs typeface="Times New Roman"/>
                        </a:rPr>
                        <a:t>Yes</a:t>
                      </a:r>
                      <a:endParaRPr lang="en-US" sz="1400" dirty="0">
                        <a:latin typeface="Times New Roman"/>
                        <a:cs typeface="Times New Roman"/>
                      </a:endParaRPr>
                    </a:p>
                  </a:txBody>
                  <a:tcPr/>
                </a:tc>
                <a:tc>
                  <a:txBody>
                    <a:bodyPr/>
                    <a:lstStyle/>
                    <a:p>
                      <a:r>
                        <a:rPr lang="en-US" sz="1400" dirty="0" smtClean="0">
                          <a:latin typeface="Times New Roman"/>
                          <a:cs typeface="Times New Roman"/>
                        </a:rPr>
                        <a:t>Internal heat</a:t>
                      </a:r>
                    </a:p>
                    <a:p>
                      <a:endParaRPr lang="en-US" sz="1400" dirty="0">
                        <a:latin typeface="Times New Roman"/>
                        <a:cs typeface="Times New Roman"/>
                      </a:endParaRPr>
                    </a:p>
                  </a:txBody>
                  <a:tcPr/>
                </a:tc>
              </a:tr>
            </a:tbl>
          </a:graphicData>
        </a:graphic>
      </p:graphicFrame>
      <p:pic>
        <p:nvPicPr>
          <p:cNvPr id="14" name="Picture 13" descr="web_globe.jpg">
            <a:hlinkClick r:id="rId2"/>
          </p:cNvPr>
          <p:cNvPicPr preferRelativeResize="0">
            <a:picLocks noChangeAspect="1"/>
          </p:cNvPicPr>
          <p:nvPr/>
        </p:nvPicPr>
        <p:blipFill>
          <a:blip r:embed="rId3"/>
          <a:stretch>
            <a:fillRect/>
          </a:stretch>
        </p:blipFill>
        <p:spPr>
          <a:xfrm>
            <a:off x="7843528" y="2594817"/>
            <a:ext cx="889000" cy="797560"/>
          </a:xfrm>
          <a:prstGeom prst="rect">
            <a:avLst/>
          </a:prstGeom>
        </p:spPr>
      </p:pic>
      <p:sp>
        <p:nvSpPr>
          <p:cNvPr id="16" name="TextBox 15"/>
          <p:cNvSpPr txBox="1"/>
          <p:nvPr/>
        </p:nvSpPr>
        <p:spPr>
          <a:xfrm>
            <a:off x="613610" y="1394488"/>
            <a:ext cx="7857724" cy="1200329"/>
          </a:xfrm>
          <a:prstGeom prst="rect">
            <a:avLst/>
          </a:prstGeom>
          <a:noFill/>
        </p:spPr>
        <p:txBody>
          <a:bodyPr wrap="square" rtlCol="0">
            <a:spAutoFit/>
          </a:bodyPr>
          <a:lstStyle/>
          <a:p>
            <a:r>
              <a:rPr lang="en-US" dirty="0" smtClean="0">
                <a:latin typeface="Times New Roman"/>
                <a:cs typeface="Times New Roman"/>
              </a:rPr>
              <a:t>To answer the questions for this station, use the table on this page and links to the Internet.</a:t>
            </a:r>
          </a:p>
          <a:p>
            <a:pPr marL="222250" indent="-222250">
              <a:buFont typeface="Arial"/>
              <a:buChar char="•"/>
            </a:pPr>
            <a:r>
              <a:rPr lang="en-US" dirty="0" smtClean="0">
                <a:solidFill>
                  <a:srgbClr val="008000"/>
                </a:solidFill>
                <a:latin typeface="Times New Roman"/>
                <a:cs typeface="Times New Roman"/>
              </a:rPr>
              <a:t>Which other planets in our solar system have the ingredients to make aurora?</a:t>
            </a:r>
          </a:p>
          <a:p>
            <a:pPr marL="222250" indent="-222250">
              <a:buFont typeface="Arial"/>
              <a:buChar char="•"/>
            </a:pPr>
            <a:endParaRPr lang="en-US" dirty="0">
              <a:latin typeface="Times New Roman"/>
              <a:cs typeface="Times New Roman"/>
            </a:endParaRPr>
          </a:p>
        </p:txBody>
      </p:sp>
      <p:pic>
        <p:nvPicPr>
          <p:cNvPr id="7" name="Picture 6" descr="web_globe.jpg">
            <a:hlinkClick r:id="rId4"/>
          </p:cNvPr>
          <p:cNvPicPr preferRelativeResize="0">
            <a:picLocks noChangeAspect="1"/>
          </p:cNvPicPr>
          <p:nvPr/>
        </p:nvPicPr>
        <p:blipFill>
          <a:blip r:embed="rId3"/>
          <a:stretch>
            <a:fillRect/>
          </a:stretch>
        </p:blipFill>
        <p:spPr>
          <a:xfrm>
            <a:off x="8026834" y="5606080"/>
            <a:ext cx="889000" cy="7975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jupiter.tiff">
            <a:hlinkClick r:id="rId2"/>
          </p:cNvPr>
          <p:cNvPicPr preferRelativeResize="0">
            <a:picLocks noChangeAspect="1"/>
          </p:cNvPicPr>
          <p:nvPr/>
        </p:nvPicPr>
        <p:blipFill>
          <a:blip r:embed="rId3"/>
          <a:stretch>
            <a:fillRect/>
          </a:stretch>
        </p:blipFill>
        <p:spPr>
          <a:xfrm>
            <a:off x="7190322" y="4842338"/>
            <a:ext cx="1813328" cy="1828800"/>
          </a:xfrm>
          <a:prstGeom prst="rect">
            <a:avLst/>
          </a:prstGeom>
        </p:spPr>
      </p:pic>
      <p:sp>
        <p:nvSpPr>
          <p:cNvPr id="9" name="TextBox 8"/>
          <p:cNvSpPr txBox="1"/>
          <p:nvPr/>
        </p:nvSpPr>
        <p:spPr>
          <a:xfrm>
            <a:off x="613610" y="1001482"/>
            <a:ext cx="8276708" cy="2031325"/>
          </a:xfrm>
          <a:prstGeom prst="rect">
            <a:avLst/>
          </a:prstGeom>
          <a:noFill/>
        </p:spPr>
        <p:txBody>
          <a:bodyPr wrap="square" rtlCol="0">
            <a:spAutoFit/>
          </a:bodyPr>
          <a:lstStyle/>
          <a:p>
            <a:r>
              <a:rPr lang="en-US" dirty="0" smtClean="0">
                <a:solidFill>
                  <a:srgbClr val="008000"/>
                </a:solidFill>
                <a:latin typeface="Times New Roman"/>
                <a:cs typeface="Times New Roman"/>
              </a:rPr>
              <a:t>Does Jupiter Produce Aurora?</a:t>
            </a:r>
          </a:p>
          <a:p>
            <a:r>
              <a:rPr lang="en-US" i="1" dirty="0" smtClean="0">
                <a:latin typeface="Times New Roman"/>
                <a:cs typeface="Times New Roman"/>
              </a:rPr>
              <a:t>Yes</a:t>
            </a:r>
            <a:r>
              <a:rPr lang="en-US" dirty="0" smtClean="0">
                <a:latin typeface="Times New Roman"/>
                <a:cs typeface="Times New Roman"/>
              </a:rPr>
              <a:t>, like Earth, Jupiter</a:t>
            </a:r>
            <a:r>
              <a:rPr lang="en-US" dirty="0" smtClean="0">
                <a:latin typeface="Times New Roman"/>
                <a:cs typeface="Times New Roman"/>
              </a:rPr>
              <a:t> exhibits aurora</a:t>
            </a:r>
            <a:r>
              <a:rPr lang="en-US" dirty="0" smtClean="0">
                <a:latin typeface="Times New Roman"/>
                <a:cs typeface="Times New Roman"/>
              </a:rPr>
              <a:t>. </a:t>
            </a:r>
          </a:p>
          <a:p>
            <a:pPr marL="222250" indent="-222250">
              <a:buFont typeface="Arial"/>
              <a:buChar char="•"/>
            </a:pPr>
            <a:r>
              <a:rPr lang="en-US" dirty="0" smtClean="0">
                <a:latin typeface="Times New Roman"/>
                <a:cs typeface="Times New Roman"/>
              </a:rPr>
              <a:t>Jupiter’s atmosphere is composed of the gases </a:t>
            </a:r>
            <a:r>
              <a:rPr lang="en-US" i="1" dirty="0" smtClean="0">
                <a:latin typeface="Times New Roman"/>
                <a:cs typeface="Times New Roman"/>
              </a:rPr>
              <a:t>hydrogen</a:t>
            </a:r>
            <a:r>
              <a:rPr lang="en-US" dirty="0" smtClean="0">
                <a:latin typeface="Times New Roman"/>
                <a:cs typeface="Times New Roman"/>
              </a:rPr>
              <a:t> and </a:t>
            </a:r>
            <a:r>
              <a:rPr lang="en-US" i="1" dirty="0" smtClean="0">
                <a:latin typeface="Times New Roman"/>
                <a:cs typeface="Times New Roman"/>
              </a:rPr>
              <a:t>helium</a:t>
            </a:r>
          </a:p>
          <a:p>
            <a:pPr marL="222250" indent="-222250">
              <a:buFont typeface="Arial"/>
              <a:buChar char="•"/>
            </a:pPr>
            <a:r>
              <a:rPr lang="en-US" dirty="0" smtClean="0">
                <a:latin typeface="Times New Roman"/>
                <a:cs typeface="Times New Roman"/>
              </a:rPr>
              <a:t>Jupiter magnetosphere is the largest in the solar system</a:t>
            </a:r>
          </a:p>
          <a:p>
            <a:pPr marL="222250" indent="-222250">
              <a:buFont typeface="Arial"/>
              <a:buChar char="•"/>
            </a:pPr>
            <a:r>
              <a:rPr lang="en-US" dirty="0" smtClean="0">
                <a:latin typeface="Times New Roman"/>
                <a:cs typeface="Times New Roman"/>
              </a:rPr>
              <a:t>The energy source for creating aurora on Jupiter comes from the heat of the planet and its spin, not the Sun.</a:t>
            </a:r>
          </a:p>
          <a:p>
            <a:endParaRPr lang="en-US" dirty="0" smtClean="0">
              <a:latin typeface="Times New Roman"/>
              <a:cs typeface="Times New Roman"/>
            </a:endParaRPr>
          </a:p>
        </p:txBody>
      </p:sp>
      <p:sp>
        <p:nvSpPr>
          <p:cNvPr id="15" name="Title 1"/>
          <p:cNvSpPr txBox="1">
            <a:spLocks/>
          </p:cNvSpPr>
          <p:nvPr/>
        </p:nvSpPr>
        <p:spPr>
          <a:xfrm>
            <a:off x="0" y="57917"/>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#3</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Do Other Planets Make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graphicFrame>
        <p:nvGraphicFramePr>
          <p:cNvPr id="12" name="Table 11"/>
          <p:cNvGraphicFramePr>
            <a:graphicFrameLocks noGrp="1" noChangeAspect="1"/>
          </p:cNvGraphicFramePr>
          <p:nvPr/>
        </p:nvGraphicFramePr>
        <p:xfrm>
          <a:off x="1556625" y="2790473"/>
          <a:ext cx="6314496" cy="1590572"/>
        </p:xfrm>
        <a:graphic>
          <a:graphicData uri="http://schemas.openxmlformats.org/drawingml/2006/table">
            <a:tbl>
              <a:tblPr firstRow="1" bandRow="1">
                <a:tableStyleId>{8EC20E35-A176-4012-BC5E-935CFFF8708E}</a:tableStyleId>
              </a:tblPr>
              <a:tblGrid>
                <a:gridCol w="1578624"/>
                <a:gridCol w="1578624"/>
                <a:gridCol w="1578624"/>
                <a:gridCol w="1578624"/>
              </a:tblGrid>
              <a:tr h="592796">
                <a:tc>
                  <a:txBody>
                    <a:bodyPr/>
                    <a:lstStyle/>
                    <a:p>
                      <a:r>
                        <a:rPr lang="en-US" sz="1500" dirty="0" smtClean="0">
                          <a:latin typeface="Times New Roman"/>
                          <a:cs typeface="Times New Roman"/>
                        </a:rPr>
                        <a:t>Planet</a:t>
                      </a:r>
                      <a:endParaRPr lang="en-US" sz="1500" dirty="0">
                        <a:latin typeface="Times New Roman"/>
                        <a:cs typeface="Times New Roman"/>
                      </a:endParaRPr>
                    </a:p>
                  </a:txBody>
                  <a:tcPr marL="99778" marR="99778" marT="49889" marB="49889"/>
                </a:tc>
                <a:tc>
                  <a:txBody>
                    <a:bodyPr/>
                    <a:lstStyle/>
                    <a:p>
                      <a:r>
                        <a:rPr lang="en-US" sz="1500" dirty="0" smtClean="0">
                          <a:latin typeface="Times New Roman"/>
                          <a:cs typeface="Times New Roman"/>
                        </a:rPr>
                        <a:t>Composition of Atmosphere</a:t>
                      </a:r>
                      <a:endParaRPr lang="en-US" sz="1500" dirty="0">
                        <a:latin typeface="Times New Roman"/>
                        <a:cs typeface="Times New Roman"/>
                      </a:endParaRPr>
                    </a:p>
                  </a:txBody>
                  <a:tcPr marL="99778" marR="99778" marT="49889" marB="49889"/>
                </a:tc>
                <a:tc>
                  <a:txBody>
                    <a:bodyPr/>
                    <a:lstStyle/>
                    <a:p>
                      <a:r>
                        <a:rPr lang="en-US" sz="1500" dirty="0" smtClean="0">
                          <a:latin typeface="Times New Roman"/>
                          <a:cs typeface="Times New Roman"/>
                        </a:rPr>
                        <a:t>Magnetosphere</a:t>
                      </a:r>
                      <a:endParaRPr lang="en-US" sz="1500" dirty="0">
                        <a:latin typeface="Times New Roman"/>
                        <a:cs typeface="Times New Roman"/>
                      </a:endParaRPr>
                    </a:p>
                  </a:txBody>
                  <a:tcPr marL="99778" marR="99778" marT="49889" marB="49889"/>
                </a:tc>
                <a:tc>
                  <a:txBody>
                    <a:bodyPr/>
                    <a:lstStyle/>
                    <a:p>
                      <a:r>
                        <a:rPr lang="en-US" sz="1500" dirty="0" smtClean="0">
                          <a:latin typeface="Times New Roman"/>
                          <a:cs typeface="Times New Roman"/>
                        </a:rPr>
                        <a:t>Energy</a:t>
                      </a:r>
                      <a:r>
                        <a:rPr lang="en-US" sz="1500" baseline="0" dirty="0" smtClean="0">
                          <a:latin typeface="Times New Roman"/>
                          <a:cs typeface="Times New Roman"/>
                        </a:rPr>
                        <a:t> Source</a:t>
                      </a:r>
                      <a:endParaRPr lang="en-US" sz="1500" dirty="0">
                        <a:latin typeface="Times New Roman"/>
                        <a:cs typeface="Times New Roman"/>
                      </a:endParaRPr>
                    </a:p>
                  </a:txBody>
                  <a:tcPr marL="99778" marR="99778" marT="49889" marB="49889"/>
                </a:tc>
              </a:tr>
              <a:tr h="332592">
                <a:tc>
                  <a:txBody>
                    <a:bodyPr/>
                    <a:lstStyle/>
                    <a:p>
                      <a:r>
                        <a:rPr lang="en-US" sz="1500" dirty="0" smtClean="0">
                          <a:latin typeface="Times New Roman"/>
                          <a:cs typeface="Times New Roman"/>
                        </a:rPr>
                        <a:t>Mars</a:t>
                      </a:r>
                      <a:endParaRPr lang="en-US" sz="1500" dirty="0">
                        <a:latin typeface="Times New Roman"/>
                        <a:cs typeface="Times New Roman"/>
                      </a:endParaRPr>
                    </a:p>
                  </a:txBody>
                  <a:tcPr marL="99778" marR="99778" marT="49889" marB="49889"/>
                </a:tc>
                <a:tc>
                  <a:txBody>
                    <a:bodyPr/>
                    <a:lstStyle/>
                    <a:p>
                      <a:r>
                        <a:rPr lang="en-US" sz="1500" dirty="0" smtClean="0">
                          <a:latin typeface="Times New Roman"/>
                          <a:cs typeface="Times New Roman"/>
                        </a:rPr>
                        <a:t>CO</a:t>
                      </a:r>
                      <a:r>
                        <a:rPr lang="en-US" sz="1500" baseline="-25000" dirty="0" smtClean="0">
                          <a:latin typeface="Times New Roman"/>
                          <a:cs typeface="Times New Roman"/>
                        </a:rPr>
                        <a:t>2</a:t>
                      </a:r>
                      <a:endParaRPr lang="en-US" sz="1500" baseline="-25000" dirty="0">
                        <a:latin typeface="Times New Roman"/>
                        <a:cs typeface="Times New Roman"/>
                      </a:endParaRPr>
                    </a:p>
                  </a:txBody>
                  <a:tcPr marL="99778" marR="99778" marT="49889" marB="49889"/>
                </a:tc>
                <a:tc>
                  <a:txBody>
                    <a:bodyPr/>
                    <a:lstStyle/>
                    <a:p>
                      <a:r>
                        <a:rPr lang="en-US" sz="1500" dirty="0" smtClean="0">
                          <a:latin typeface="Times New Roman"/>
                          <a:cs typeface="Times New Roman"/>
                        </a:rPr>
                        <a:t>Maybe</a:t>
                      </a:r>
                      <a:endParaRPr lang="en-US" sz="1500" dirty="0">
                        <a:latin typeface="Times New Roman"/>
                        <a:cs typeface="Times New Roman"/>
                      </a:endParaRPr>
                    </a:p>
                  </a:txBody>
                  <a:tcPr marL="99778" marR="99778" marT="49889" marB="49889"/>
                </a:tc>
                <a:tc>
                  <a:txBody>
                    <a:bodyPr/>
                    <a:lstStyle/>
                    <a:p>
                      <a:r>
                        <a:rPr lang="en-US" sz="1500" dirty="0" smtClean="0">
                          <a:latin typeface="Times New Roman"/>
                          <a:cs typeface="Times New Roman"/>
                        </a:rPr>
                        <a:t>Sun</a:t>
                      </a:r>
                      <a:endParaRPr lang="en-US" sz="1500" dirty="0">
                        <a:latin typeface="Times New Roman"/>
                        <a:cs typeface="Times New Roman"/>
                      </a:endParaRPr>
                    </a:p>
                  </a:txBody>
                  <a:tcPr marL="99778" marR="99778" marT="49889" marB="49889"/>
                </a:tc>
              </a:tr>
              <a:tr h="332592">
                <a:tc>
                  <a:txBody>
                    <a:bodyPr/>
                    <a:lstStyle/>
                    <a:p>
                      <a:r>
                        <a:rPr lang="en-US" sz="1500" dirty="0" smtClean="0">
                          <a:latin typeface="Times New Roman"/>
                          <a:cs typeface="Times New Roman"/>
                        </a:rPr>
                        <a:t>Jupiter</a:t>
                      </a:r>
                      <a:endParaRPr lang="en-US" sz="1500" dirty="0">
                        <a:latin typeface="Times New Roman"/>
                        <a:cs typeface="Times New Roman"/>
                      </a:endParaRPr>
                    </a:p>
                  </a:txBody>
                  <a:tcPr marL="99778" marR="99778" marT="49889" marB="49889">
                    <a:solidFill>
                      <a:srgbClr val="FFFF00"/>
                    </a:solidFill>
                  </a:tcPr>
                </a:tc>
                <a:tc>
                  <a:txBody>
                    <a:bodyPr/>
                    <a:lstStyle/>
                    <a:p>
                      <a:r>
                        <a:rPr lang="en-US" sz="1500" dirty="0" smtClean="0">
                          <a:latin typeface="Times New Roman"/>
                          <a:cs typeface="Times New Roman"/>
                        </a:rPr>
                        <a:t>H</a:t>
                      </a:r>
                      <a:r>
                        <a:rPr lang="en-US" sz="1500" baseline="-25000" dirty="0" smtClean="0">
                          <a:latin typeface="Times New Roman"/>
                          <a:cs typeface="Times New Roman"/>
                        </a:rPr>
                        <a:t>2</a:t>
                      </a:r>
                      <a:r>
                        <a:rPr lang="en-US" sz="1500" dirty="0" smtClean="0">
                          <a:latin typeface="Times New Roman"/>
                          <a:cs typeface="Times New Roman"/>
                        </a:rPr>
                        <a:t> and He</a:t>
                      </a:r>
                      <a:endParaRPr lang="en-US" sz="1500" dirty="0">
                        <a:latin typeface="Times New Roman"/>
                        <a:cs typeface="Times New Roman"/>
                      </a:endParaRPr>
                    </a:p>
                  </a:txBody>
                  <a:tcPr marL="99778" marR="99778" marT="49889" marB="49889">
                    <a:solidFill>
                      <a:srgbClr val="FFFF00"/>
                    </a:solidFill>
                  </a:tcPr>
                </a:tc>
                <a:tc>
                  <a:txBody>
                    <a:bodyPr/>
                    <a:lstStyle/>
                    <a:p>
                      <a:r>
                        <a:rPr lang="en-US" sz="1500" dirty="0" smtClean="0">
                          <a:latin typeface="Times New Roman"/>
                          <a:cs typeface="Times New Roman"/>
                        </a:rPr>
                        <a:t>Yes</a:t>
                      </a:r>
                      <a:endParaRPr lang="en-US" sz="1500" dirty="0">
                        <a:latin typeface="Times New Roman"/>
                        <a:cs typeface="Times New Roman"/>
                      </a:endParaRPr>
                    </a:p>
                  </a:txBody>
                  <a:tcPr marL="99778" marR="99778" marT="49889" marB="49889">
                    <a:solidFill>
                      <a:srgbClr val="FFFF00"/>
                    </a:solidFill>
                  </a:tcPr>
                </a:tc>
                <a:tc>
                  <a:txBody>
                    <a:bodyPr/>
                    <a:lstStyle/>
                    <a:p>
                      <a:r>
                        <a:rPr lang="en-US" sz="1500" dirty="0" smtClean="0">
                          <a:latin typeface="Times New Roman"/>
                          <a:cs typeface="Times New Roman"/>
                        </a:rPr>
                        <a:t>Internal heat</a:t>
                      </a:r>
                      <a:endParaRPr lang="en-US" sz="1500" dirty="0">
                        <a:latin typeface="Times New Roman"/>
                        <a:cs typeface="Times New Roman"/>
                      </a:endParaRPr>
                    </a:p>
                  </a:txBody>
                  <a:tcPr marL="99778" marR="99778" marT="49889" marB="49889">
                    <a:solidFill>
                      <a:srgbClr val="FFFF00"/>
                    </a:solidFill>
                  </a:tcPr>
                </a:tc>
              </a:tr>
              <a:tr h="332592">
                <a:tc>
                  <a:txBody>
                    <a:bodyPr/>
                    <a:lstStyle/>
                    <a:p>
                      <a:r>
                        <a:rPr lang="en-US" sz="1500" dirty="0" smtClean="0">
                          <a:latin typeface="Times New Roman"/>
                          <a:cs typeface="Times New Roman"/>
                        </a:rPr>
                        <a:t>Saturn</a:t>
                      </a:r>
                      <a:endParaRPr lang="en-US" sz="1500" dirty="0">
                        <a:latin typeface="Times New Roman"/>
                        <a:cs typeface="Times New Roman"/>
                      </a:endParaRPr>
                    </a:p>
                  </a:txBody>
                  <a:tcPr marL="99778" marR="99778" marT="49889" marB="4988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500" dirty="0" smtClean="0">
                          <a:latin typeface="Times New Roman"/>
                          <a:cs typeface="Times New Roman"/>
                        </a:rPr>
                        <a:t>H</a:t>
                      </a:r>
                      <a:r>
                        <a:rPr lang="en-US" sz="1500" baseline="-25000" dirty="0" smtClean="0">
                          <a:latin typeface="Times New Roman"/>
                          <a:cs typeface="Times New Roman"/>
                        </a:rPr>
                        <a:t>2</a:t>
                      </a:r>
                      <a:r>
                        <a:rPr lang="en-US" sz="1500" dirty="0" smtClean="0">
                          <a:latin typeface="Times New Roman"/>
                          <a:cs typeface="Times New Roman"/>
                        </a:rPr>
                        <a:t> and He</a:t>
                      </a:r>
                    </a:p>
                  </a:txBody>
                  <a:tcPr marL="99778" marR="99778" marT="49889" marB="49889"/>
                </a:tc>
                <a:tc>
                  <a:txBody>
                    <a:bodyPr/>
                    <a:lstStyle/>
                    <a:p>
                      <a:r>
                        <a:rPr lang="en-US" sz="1500" dirty="0" smtClean="0">
                          <a:latin typeface="Times New Roman"/>
                          <a:cs typeface="Times New Roman"/>
                        </a:rPr>
                        <a:t>Yes</a:t>
                      </a:r>
                      <a:endParaRPr lang="en-US" sz="1500" dirty="0">
                        <a:latin typeface="Times New Roman"/>
                        <a:cs typeface="Times New Roman"/>
                      </a:endParaRPr>
                    </a:p>
                  </a:txBody>
                  <a:tcPr marL="99778" marR="99778" marT="49889" marB="49889"/>
                </a:tc>
                <a:tc>
                  <a:txBody>
                    <a:bodyPr/>
                    <a:lstStyle/>
                    <a:p>
                      <a:r>
                        <a:rPr lang="en-US" sz="1500" dirty="0" smtClean="0">
                          <a:latin typeface="Times New Roman"/>
                          <a:cs typeface="Times New Roman"/>
                        </a:rPr>
                        <a:t>Internal heat</a:t>
                      </a:r>
                      <a:endParaRPr lang="en-US" sz="1500" dirty="0">
                        <a:latin typeface="Times New Roman"/>
                        <a:cs typeface="Times New Roman"/>
                      </a:endParaRPr>
                    </a:p>
                  </a:txBody>
                  <a:tcPr marL="99778" marR="99778" marT="49889" marB="49889"/>
                </a:tc>
              </a:tr>
            </a:tbl>
          </a:graphicData>
        </a:graphic>
      </p:graphicFrame>
      <p:pic>
        <p:nvPicPr>
          <p:cNvPr id="7" name="Picture 6" descr="mag.tiff">
            <a:hlinkClick r:id="rId4"/>
          </p:cNvPr>
          <p:cNvPicPr preferRelativeResize="0">
            <a:picLocks noChangeAspect="1"/>
          </p:cNvPicPr>
          <p:nvPr/>
        </p:nvPicPr>
        <p:blipFill>
          <a:blip r:embed="rId5"/>
          <a:stretch>
            <a:fillRect/>
          </a:stretch>
        </p:blipFill>
        <p:spPr>
          <a:xfrm>
            <a:off x="3099853" y="4842338"/>
            <a:ext cx="1658679" cy="1828800"/>
          </a:xfrm>
          <a:prstGeom prst="rect">
            <a:avLst/>
          </a:prstGeom>
        </p:spPr>
      </p:pic>
      <p:pic>
        <p:nvPicPr>
          <p:cNvPr id="11" name="Picture 10">
            <a:hlinkClick r:id="rId6"/>
          </p:cNvPr>
          <p:cNvPicPr preferRelativeResize="0">
            <a:picLocks noChangeAspect="1"/>
          </p:cNvPicPr>
          <p:nvPr/>
        </p:nvPicPr>
        <p:blipFill>
          <a:blip r:embed="rId7"/>
          <a:stretch>
            <a:fillRect/>
          </a:stretch>
        </p:blipFill>
        <p:spPr>
          <a:xfrm>
            <a:off x="5046584" y="4842338"/>
            <a:ext cx="1678781" cy="1828800"/>
          </a:xfrm>
          <a:prstGeom prst="rect">
            <a:avLst/>
          </a:prstGeom>
        </p:spPr>
      </p:pic>
      <p:sp>
        <p:nvSpPr>
          <p:cNvPr id="14" name="TextBox 13"/>
          <p:cNvSpPr txBox="1"/>
          <p:nvPr/>
        </p:nvSpPr>
        <p:spPr>
          <a:xfrm>
            <a:off x="1311402" y="4381045"/>
            <a:ext cx="7692248" cy="369332"/>
          </a:xfrm>
          <a:prstGeom prst="rect">
            <a:avLst/>
          </a:prstGeom>
          <a:noFill/>
        </p:spPr>
        <p:txBody>
          <a:bodyPr wrap="square" rtlCol="0">
            <a:spAutoFit/>
          </a:bodyPr>
          <a:lstStyle/>
          <a:p>
            <a:r>
              <a:rPr lang="en-US" dirty="0" smtClean="0">
                <a:solidFill>
                  <a:srgbClr val="008000"/>
                </a:solidFill>
                <a:latin typeface="Times New Roman"/>
                <a:cs typeface="Times New Roman"/>
              </a:rPr>
              <a:t>Atmosphere 	  + 	Magnetosphere   + 	      Internal heat 	= 		Aurora</a:t>
            </a:r>
            <a:endParaRPr lang="en-US" dirty="0">
              <a:solidFill>
                <a:srgbClr val="008000"/>
              </a:solidFill>
              <a:latin typeface="Times New Roman"/>
              <a:cs typeface="Times New Roman"/>
            </a:endParaRPr>
          </a:p>
        </p:txBody>
      </p:sp>
      <p:pic>
        <p:nvPicPr>
          <p:cNvPr id="16" name="Picture 15">
            <a:hlinkClick r:id="rId8"/>
          </p:cNvPr>
          <p:cNvPicPr preferRelativeResize="0">
            <a:picLocks noChangeAspect="1"/>
          </p:cNvPicPr>
          <p:nvPr/>
        </p:nvPicPr>
        <p:blipFill>
          <a:blip r:embed="rId9"/>
          <a:stretch>
            <a:fillRect/>
          </a:stretch>
        </p:blipFill>
        <p:spPr>
          <a:xfrm>
            <a:off x="328547" y="4842338"/>
            <a:ext cx="2456155" cy="1828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13610" y="936584"/>
            <a:ext cx="8276708" cy="1477328"/>
          </a:xfrm>
          <a:prstGeom prst="rect">
            <a:avLst/>
          </a:prstGeom>
          <a:noFill/>
        </p:spPr>
        <p:txBody>
          <a:bodyPr wrap="square" rtlCol="0">
            <a:spAutoFit/>
          </a:bodyPr>
          <a:lstStyle/>
          <a:p>
            <a:r>
              <a:rPr lang="en-US" dirty="0" smtClean="0">
                <a:solidFill>
                  <a:srgbClr val="008000"/>
                </a:solidFill>
                <a:latin typeface="Times New Roman"/>
                <a:cs typeface="Times New Roman"/>
              </a:rPr>
              <a:t>What Similarities and Differences of Earth and Jupiter are important to understanding Aurora? </a:t>
            </a:r>
          </a:p>
          <a:p>
            <a:r>
              <a:rPr lang="en-US" dirty="0" smtClean="0">
                <a:latin typeface="Times New Roman"/>
                <a:cs typeface="Times New Roman"/>
              </a:rPr>
              <a:t>Like Earth, Jupiter has all the characteristics required to create aurora. Plus, Jupiter has several features that make its aurora unique. Let’s compare</a:t>
            </a:r>
            <a:r>
              <a:rPr lang="en-US" dirty="0" smtClean="0">
                <a:latin typeface="Times New Roman"/>
                <a:cs typeface="Times New Roman"/>
              </a:rPr>
              <a:t> Earth </a:t>
            </a:r>
            <a:r>
              <a:rPr lang="en-US" dirty="0" smtClean="0">
                <a:latin typeface="Times New Roman"/>
                <a:cs typeface="Times New Roman"/>
              </a:rPr>
              <a:t>and Jupiter</a:t>
            </a:r>
            <a:r>
              <a:rPr lang="en-US" dirty="0" smtClean="0">
                <a:latin typeface="Times New Roman"/>
                <a:cs typeface="Times New Roman"/>
              </a:rPr>
              <a:t> and explore some </a:t>
            </a:r>
            <a:r>
              <a:rPr lang="en-US" dirty="0" smtClean="0">
                <a:latin typeface="Times New Roman"/>
                <a:cs typeface="Times New Roman"/>
              </a:rPr>
              <a:t>similarities and differences in detail.</a:t>
            </a:r>
          </a:p>
        </p:txBody>
      </p:sp>
      <p:sp>
        <p:nvSpPr>
          <p:cNvPr id="15" name="Title 1"/>
          <p:cNvSpPr txBox="1">
            <a:spLocks/>
          </p:cNvSpPr>
          <p:nvPr/>
        </p:nvSpPr>
        <p:spPr>
          <a:xfrm>
            <a:off x="0" y="57917"/>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3600" b="0" i="0" u="none" strike="noStrike" kern="1200" cap="none" spc="0" normalizeH="0" noProof="0" dirty="0" smtClean="0">
                <a:ln>
                  <a:noFill/>
                </a:ln>
                <a:solidFill>
                  <a:schemeClr val="tx1"/>
                </a:solidFill>
                <a:effectLst/>
                <a:uLnTx/>
                <a:uFillTx/>
                <a:latin typeface="Times New Roman"/>
                <a:ea typeface="+mj-ea"/>
                <a:cs typeface="Times New Roman"/>
              </a:rPr>
              <a:t> #4</a:t>
            </a:r>
            <a:r>
              <a:rPr kumimoji="0" lang="en-US" sz="3600" b="0" i="0" u="none" strike="noStrike" kern="1200" cap="none" spc="0" normalizeH="0" baseline="0" noProof="0" dirty="0" smtClean="0">
                <a:ln>
                  <a:noFill/>
                </a:ln>
                <a:solidFill>
                  <a:schemeClr val="tx1"/>
                </a:solidFill>
                <a:effectLst/>
                <a:uLnTx/>
                <a:uFillTx/>
                <a:latin typeface="Times New Roman"/>
                <a:ea typeface="+mj-ea"/>
                <a:cs typeface="Times New Roman"/>
              </a:rPr>
              <a:t>: Comparing</a:t>
            </a:r>
            <a:r>
              <a:rPr kumimoji="0" lang="en-US" sz="3600" b="0" i="0" u="none" strike="noStrike" kern="1200" cap="none" spc="0" normalizeH="0" noProof="0" dirty="0" smtClean="0">
                <a:ln>
                  <a:noFill/>
                </a:ln>
                <a:solidFill>
                  <a:schemeClr val="tx1"/>
                </a:solidFill>
                <a:effectLst/>
                <a:uLnTx/>
                <a:uFillTx/>
                <a:latin typeface="Times New Roman"/>
                <a:ea typeface="+mj-ea"/>
                <a:cs typeface="Times New Roman"/>
              </a:rPr>
              <a:t> Planets</a:t>
            </a:r>
            <a:endParaRPr kumimoji="0" lang="en-US" sz="3600" b="0" i="0" u="none" strike="noStrike" kern="1200" cap="none" spc="0" normalizeH="0" baseline="0" noProof="0" dirty="0">
              <a:ln>
                <a:noFill/>
              </a:ln>
              <a:solidFill>
                <a:schemeClr val="tx1"/>
              </a:solidFill>
              <a:effectLst/>
              <a:uLnTx/>
              <a:uFillTx/>
              <a:latin typeface="Times New Roman"/>
              <a:ea typeface="+mj-ea"/>
              <a:cs typeface="Times New Roman"/>
            </a:endParaRPr>
          </a:p>
        </p:txBody>
      </p:sp>
      <p:graphicFrame>
        <p:nvGraphicFramePr>
          <p:cNvPr id="10" name="Table 9"/>
          <p:cNvGraphicFramePr>
            <a:graphicFrameLocks noGrp="1"/>
          </p:cNvGraphicFramePr>
          <p:nvPr/>
        </p:nvGraphicFramePr>
        <p:xfrm>
          <a:off x="2406708" y="2606661"/>
          <a:ext cx="6096000" cy="4054090"/>
        </p:xfrm>
        <a:graphic>
          <a:graphicData uri="http://schemas.openxmlformats.org/drawingml/2006/table">
            <a:tbl>
              <a:tblPr firstRow="1" bandRow="1">
                <a:tableStyleId>{793D81CF-94F2-401A-BA57-92F5A7B2D0C5}</a:tableStyleId>
              </a:tblPr>
              <a:tblGrid>
                <a:gridCol w="1336352"/>
                <a:gridCol w="2727648"/>
                <a:gridCol w="2032000"/>
              </a:tblGrid>
              <a:tr h="370840">
                <a:tc>
                  <a:txBody>
                    <a:bodyPr/>
                    <a:lstStyle/>
                    <a:p>
                      <a:r>
                        <a:rPr lang="en-US" sz="1200" dirty="0" smtClean="0">
                          <a:latin typeface="Times New Roman"/>
                          <a:cs typeface="Times New Roman"/>
                        </a:rPr>
                        <a:t>Characteristic</a:t>
                      </a:r>
                      <a:endParaRPr lang="en-US" sz="1200" dirty="0">
                        <a:latin typeface="Times New Roman"/>
                        <a:cs typeface="Times New Roman"/>
                      </a:endParaRPr>
                    </a:p>
                  </a:txBody>
                  <a:tcPr/>
                </a:tc>
                <a:tc>
                  <a:txBody>
                    <a:bodyPr/>
                    <a:lstStyle/>
                    <a:p>
                      <a:r>
                        <a:rPr lang="en-US" sz="1200" dirty="0" smtClean="0">
                          <a:latin typeface="Times New Roman"/>
                          <a:cs typeface="Times New Roman"/>
                        </a:rPr>
                        <a:t>Jupiter</a:t>
                      </a:r>
                      <a:endParaRPr lang="en-US" sz="1200" dirty="0">
                        <a:latin typeface="Times New Roman"/>
                        <a:cs typeface="Times New Roman"/>
                      </a:endParaRPr>
                    </a:p>
                  </a:txBody>
                  <a:tcPr/>
                </a:tc>
                <a:tc>
                  <a:txBody>
                    <a:bodyPr/>
                    <a:lstStyle/>
                    <a:p>
                      <a:r>
                        <a:rPr lang="en-US" sz="1200" dirty="0" smtClean="0">
                          <a:latin typeface="Times New Roman"/>
                          <a:cs typeface="Times New Roman"/>
                        </a:rPr>
                        <a:t>Earth</a:t>
                      </a:r>
                      <a:endParaRPr lang="en-US" sz="1200" dirty="0">
                        <a:latin typeface="Times New Roman"/>
                        <a:cs typeface="Times New Roman"/>
                      </a:endParaRPr>
                    </a:p>
                  </a:txBody>
                  <a:tcPr/>
                </a:tc>
              </a:tr>
              <a:tr h="564130">
                <a:tc>
                  <a:txBody>
                    <a:bodyPr/>
                    <a:lstStyle/>
                    <a:p>
                      <a:r>
                        <a:rPr lang="en-US" sz="1200" dirty="0" smtClean="0">
                          <a:latin typeface="Times New Roman"/>
                          <a:cs typeface="Times New Roman"/>
                        </a:rPr>
                        <a:t>Atmosphere</a:t>
                      </a:r>
                      <a:endParaRPr lang="en-US" sz="1200" dirty="0">
                        <a:latin typeface="Times New Roman"/>
                        <a:cs typeface="Times New Roman"/>
                      </a:endParaRPr>
                    </a:p>
                  </a:txBody>
                  <a:tcPr/>
                </a:tc>
                <a:tc>
                  <a:txBody>
                    <a:bodyPr/>
                    <a:lstStyle/>
                    <a:p>
                      <a:r>
                        <a:rPr lang="en-US" sz="1200" dirty="0" smtClean="0">
                          <a:latin typeface="Times New Roman"/>
                          <a:cs typeface="Times New Roman"/>
                        </a:rPr>
                        <a:t>Hydrogen and helium</a:t>
                      </a:r>
                      <a:endParaRPr lang="en-US" sz="1200" dirty="0">
                        <a:latin typeface="Times New Roman"/>
                        <a:cs typeface="Times New Roman"/>
                      </a:endParaRPr>
                    </a:p>
                  </a:txBody>
                  <a:tcPr/>
                </a:tc>
                <a:tc>
                  <a:txBody>
                    <a:bodyPr/>
                    <a:lstStyle/>
                    <a:p>
                      <a:r>
                        <a:rPr lang="en-US" sz="1200" dirty="0" smtClean="0">
                          <a:latin typeface="Times New Roman"/>
                          <a:cs typeface="Times New Roman"/>
                        </a:rPr>
                        <a:t>Nitrogen</a:t>
                      </a:r>
                      <a:r>
                        <a:rPr lang="en-US" sz="1200" baseline="0" dirty="0" smtClean="0">
                          <a:latin typeface="Times New Roman"/>
                          <a:cs typeface="Times New Roman"/>
                        </a:rPr>
                        <a:t> and oxygen</a:t>
                      </a:r>
                      <a:endParaRPr lang="en-US" sz="1200" dirty="0">
                        <a:latin typeface="Times New Roman"/>
                        <a:cs typeface="Times New Roman"/>
                      </a:endParaRPr>
                    </a:p>
                  </a:txBody>
                  <a:tcPr/>
                </a:tc>
              </a:tr>
              <a:tr h="370840">
                <a:tc>
                  <a:txBody>
                    <a:bodyPr/>
                    <a:lstStyle/>
                    <a:p>
                      <a:r>
                        <a:rPr lang="en-US" sz="1200" dirty="0" smtClean="0">
                          <a:latin typeface="Times New Roman"/>
                          <a:cs typeface="Times New Roman"/>
                        </a:rPr>
                        <a:t>Magnetosphere</a:t>
                      </a:r>
                      <a:endParaRPr lang="en-US" sz="1200" dirty="0">
                        <a:latin typeface="Times New Roman"/>
                        <a:cs typeface="Times New Roman"/>
                      </a:endParaRPr>
                    </a:p>
                  </a:txBody>
                  <a:tcPr/>
                </a:tc>
                <a:tc>
                  <a:txBody>
                    <a:bodyPr/>
                    <a:lstStyle/>
                    <a:p>
                      <a:r>
                        <a:rPr lang="en-US" sz="1200" dirty="0" smtClean="0">
                          <a:latin typeface="Times New Roman"/>
                          <a:cs typeface="Times New Roman"/>
                        </a:rPr>
                        <a:t>Over 10 times stronger than Earth’s</a:t>
                      </a:r>
                      <a:endParaRPr lang="en-US" sz="1200" dirty="0">
                        <a:latin typeface="Times New Roman"/>
                        <a:cs typeface="Times New Roman"/>
                      </a:endParaRPr>
                    </a:p>
                  </a:txBody>
                  <a:tcPr/>
                </a:tc>
                <a:tc>
                  <a:txBody>
                    <a:bodyPr/>
                    <a:lstStyle/>
                    <a:p>
                      <a:r>
                        <a:rPr lang="en-US" sz="1200" dirty="0" smtClean="0">
                          <a:latin typeface="Times New Roman"/>
                          <a:cs typeface="Times New Roman"/>
                        </a:rPr>
                        <a:t>Over 10 times</a:t>
                      </a:r>
                      <a:r>
                        <a:rPr lang="en-US" sz="1200" baseline="0" dirty="0" smtClean="0">
                          <a:latin typeface="Times New Roman"/>
                          <a:cs typeface="Times New Roman"/>
                        </a:rPr>
                        <a:t> smaller than Jupiter's</a:t>
                      </a:r>
                      <a:endParaRPr lang="en-US" sz="1200" dirty="0">
                        <a:latin typeface="Times New Roman"/>
                        <a:cs typeface="Times New Roman"/>
                      </a:endParaRPr>
                    </a:p>
                  </a:txBody>
                  <a:tcPr/>
                </a:tc>
              </a:tr>
              <a:tr h="370840">
                <a:tc>
                  <a:txBody>
                    <a:bodyPr/>
                    <a:lstStyle/>
                    <a:p>
                      <a:r>
                        <a:rPr lang="en-US" sz="1200" dirty="0" smtClean="0">
                          <a:latin typeface="Times New Roman"/>
                          <a:cs typeface="Times New Roman"/>
                        </a:rPr>
                        <a:t>Energy source</a:t>
                      </a:r>
                      <a:endParaRPr lang="en-US" sz="1200" dirty="0">
                        <a:latin typeface="Times New Roman"/>
                        <a:cs typeface="Times New Roman"/>
                      </a:endParaRPr>
                    </a:p>
                  </a:txBody>
                  <a:tcPr/>
                </a:tc>
                <a:tc>
                  <a:txBody>
                    <a:bodyPr/>
                    <a:lstStyle/>
                    <a:p>
                      <a:r>
                        <a:rPr lang="en-US" sz="1200" dirty="0" smtClean="0">
                          <a:latin typeface="Times New Roman"/>
                          <a:cs typeface="Times New Roman"/>
                        </a:rPr>
                        <a:t>Heat from the interior of the planet</a:t>
                      </a:r>
                      <a:endParaRPr lang="en-US" sz="1200" dirty="0">
                        <a:latin typeface="Times New Roman"/>
                        <a:cs typeface="Times New Roman"/>
                      </a:endParaRPr>
                    </a:p>
                  </a:txBody>
                  <a:tcPr/>
                </a:tc>
                <a:tc>
                  <a:txBody>
                    <a:bodyPr/>
                    <a:lstStyle/>
                    <a:p>
                      <a:r>
                        <a:rPr lang="en-US" sz="1200" dirty="0" smtClean="0">
                          <a:latin typeface="Times New Roman"/>
                          <a:cs typeface="Times New Roman"/>
                        </a:rPr>
                        <a:t>Energy from the Sun</a:t>
                      </a:r>
                      <a:endParaRPr lang="en-US" sz="1200" dirty="0">
                        <a:latin typeface="Times New Roman"/>
                        <a:cs typeface="Times New Roman"/>
                      </a:endParaRPr>
                    </a:p>
                  </a:txBody>
                  <a:tcPr/>
                </a:tc>
              </a:tr>
              <a:tr h="370840">
                <a:tc>
                  <a:txBody>
                    <a:bodyPr/>
                    <a:lstStyle/>
                    <a:p>
                      <a:r>
                        <a:rPr lang="en-US" sz="1200" dirty="0" smtClean="0">
                          <a:latin typeface="Times New Roman"/>
                          <a:cs typeface="Times New Roman"/>
                        </a:rPr>
                        <a:t>Role of Moons</a:t>
                      </a:r>
                      <a:endParaRPr lang="en-US" sz="1200" dirty="0">
                        <a:latin typeface="Times New Roman"/>
                        <a:cs typeface="Times New Roman"/>
                      </a:endParaRPr>
                    </a:p>
                  </a:txBody>
                  <a:tcPr/>
                </a:tc>
                <a:tc>
                  <a:txBody>
                    <a:bodyPr/>
                    <a:lstStyle/>
                    <a:p>
                      <a:r>
                        <a:rPr lang="en-US" sz="1200" dirty="0" smtClean="0">
                          <a:latin typeface="Times New Roman"/>
                          <a:cs typeface="Times New Roman"/>
                        </a:rPr>
                        <a:t>Io supplies</a:t>
                      </a:r>
                      <a:r>
                        <a:rPr lang="en-US" sz="1200" baseline="0" dirty="0" smtClean="0">
                          <a:latin typeface="Times New Roman"/>
                          <a:cs typeface="Times New Roman"/>
                        </a:rPr>
                        <a:t> sulfur ions to the</a:t>
                      </a:r>
                      <a:r>
                        <a:rPr lang="en-US" sz="1200" baseline="0" dirty="0" smtClean="0">
                          <a:latin typeface="Times New Roman"/>
                          <a:cs typeface="Times New Roman"/>
                        </a:rPr>
                        <a:t> Jupiter’s magnetosphere; </a:t>
                      </a:r>
                      <a:r>
                        <a:rPr lang="en-US" sz="1200" baseline="0" dirty="0" smtClean="0">
                          <a:latin typeface="Times New Roman"/>
                          <a:cs typeface="Times New Roman"/>
                        </a:rPr>
                        <a:t>Moons travel within the magnetosphere</a:t>
                      </a:r>
                      <a:endParaRPr lang="en-US" sz="1200" dirty="0">
                        <a:latin typeface="Times New Roman"/>
                        <a:cs typeface="Times New Roman"/>
                      </a:endParaRPr>
                    </a:p>
                  </a:txBody>
                  <a:tcPr/>
                </a:tc>
                <a:tc>
                  <a:txBody>
                    <a:bodyPr/>
                    <a:lstStyle/>
                    <a:p>
                      <a:r>
                        <a:rPr lang="en-US" sz="1200" dirty="0" smtClean="0">
                          <a:latin typeface="Times New Roman"/>
                          <a:cs typeface="Times New Roman"/>
                        </a:rPr>
                        <a:t>None</a:t>
                      </a:r>
                      <a:endParaRPr lang="en-US" sz="1200" dirty="0">
                        <a:latin typeface="Times New Roman"/>
                        <a:cs typeface="Times New Roman"/>
                      </a:endParaRPr>
                    </a:p>
                  </a:txBody>
                  <a:tcPr/>
                </a:tc>
              </a:tr>
              <a:tr h="370840">
                <a:tc>
                  <a:txBody>
                    <a:bodyPr/>
                    <a:lstStyle/>
                    <a:p>
                      <a:r>
                        <a:rPr lang="en-US" sz="1200" dirty="0" smtClean="0">
                          <a:latin typeface="Times New Roman"/>
                          <a:cs typeface="Times New Roman"/>
                        </a:rPr>
                        <a:t>Colors</a:t>
                      </a:r>
                      <a:endParaRPr lang="en-US" sz="1200" dirty="0">
                        <a:latin typeface="Times New Roman"/>
                        <a:cs typeface="Times New Roman"/>
                      </a:endParaRPr>
                    </a:p>
                  </a:txBody>
                  <a:tcPr/>
                </a:tc>
                <a:tc>
                  <a:txBody>
                    <a:bodyPr/>
                    <a:lstStyle/>
                    <a:p>
                      <a:r>
                        <a:rPr lang="en-US" sz="1200" dirty="0" smtClean="0">
                          <a:solidFill>
                            <a:schemeClr val="tx1"/>
                          </a:solidFill>
                          <a:latin typeface="Times New Roman"/>
                          <a:cs typeface="Times New Roman"/>
                        </a:rPr>
                        <a:t>Pink and turquoise.</a:t>
                      </a:r>
                      <a:r>
                        <a:rPr lang="en-US" sz="1200" baseline="0" dirty="0" smtClean="0">
                          <a:solidFill>
                            <a:schemeClr val="tx1"/>
                          </a:solidFill>
                          <a:latin typeface="Times New Roman"/>
                          <a:cs typeface="Times New Roman"/>
                        </a:rPr>
                        <a:t>  Light from the Sun makes it difficult to see Jupiter’s aurora from Earth</a:t>
                      </a:r>
                      <a:endParaRPr lang="en-US" sz="1200" dirty="0">
                        <a:solidFill>
                          <a:schemeClr val="tx1"/>
                        </a:solidFill>
                        <a:latin typeface="Times New Roman"/>
                        <a:cs typeface="Times New Roman"/>
                      </a:endParaRPr>
                    </a:p>
                  </a:txBody>
                  <a:tcPr/>
                </a:tc>
                <a:tc>
                  <a:txBody>
                    <a:bodyPr/>
                    <a:lstStyle/>
                    <a:p>
                      <a:r>
                        <a:rPr lang="en-US" sz="1200" dirty="0" smtClean="0">
                          <a:latin typeface="Times New Roman"/>
                          <a:cs typeface="Times New Roman"/>
                        </a:rPr>
                        <a:t>Yellow, green, red, purple</a:t>
                      </a:r>
                      <a:endParaRPr lang="en-US" sz="1200" dirty="0">
                        <a:latin typeface="Times New Roman"/>
                        <a:cs typeface="Times New Roman"/>
                      </a:endParaRPr>
                    </a:p>
                  </a:txBody>
                  <a:tcPr/>
                </a:tc>
              </a:tr>
              <a:tr h="370840">
                <a:tc>
                  <a:txBody>
                    <a:bodyPr/>
                    <a:lstStyle/>
                    <a:p>
                      <a:r>
                        <a:rPr lang="en-US" sz="1200" dirty="0" smtClean="0">
                          <a:latin typeface="Times New Roman"/>
                          <a:cs typeface="Times New Roman"/>
                        </a:rPr>
                        <a:t>Shape</a:t>
                      </a:r>
                      <a:endParaRPr lang="en-US" sz="1200" dirty="0">
                        <a:latin typeface="Times New Roman"/>
                        <a:cs typeface="Times New Roman"/>
                      </a:endParaRPr>
                    </a:p>
                  </a:txBody>
                  <a:tcPr/>
                </a:tc>
                <a:tc>
                  <a:txBody>
                    <a:bodyPr/>
                    <a:lstStyle/>
                    <a:p>
                      <a:r>
                        <a:rPr lang="en-US" sz="1200" dirty="0" smtClean="0">
                          <a:latin typeface="Times New Roman"/>
                          <a:cs typeface="Times New Roman"/>
                        </a:rPr>
                        <a:t>Oval around poles; Appearance from below</a:t>
                      </a:r>
                      <a:r>
                        <a:rPr lang="en-US" sz="1200" baseline="0" dirty="0" smtClean="0">
                          <a:latin typeface="Times New Roman"/>
                          <a:cs typeface="Times New Roman"/>
                        </a:rPr>
                        <a:t> unknown</a:t>
                      </a:r>
                      <a:endParaRPr lang="en-US" sz="1200" dirty="0">
                        <a:latin typeface="Times New Roman"/>
                        <a:cs typeface="Times New Roman"/>
                      </a:endParaRPr>
                    </a:p>
                  </a:txBody>
                  <a:tcPr/>
                </a:tc>
                <a:tc>
                  <a:txBody>
                    <a:bodyPr/>
                    <a:lstStyle/>
                    <a:p>
                      <a:r>
                        <a:rPr lang="en-US" sz="1200" dirty="0" smtClean="0">
                          <a:latin typeface="Times New Roman"/>
                          <a:cs typeface="Times New Roman"/>
                        </a:rPr>
                        <a:t>Oval around poles;</a:t>
                      </a:r>
                      <a:r>
                        <a:rPr lang="en-US" sz="1200" baseline="0" dirty="0" smtClean="0">
                          <a:latin typeface="Times New Roman"/>
                          <a:cs typeface="Times New Roman"/>
                        </a:rPr>
                        <a:t> Curtain, ribbons, clouds seen from below.</a:t>
                      </a:r>
                      <a:endParaRPr lang="en-US" sz="1200" dirty="0">
                        <a:latin typeface="Times New Roman"/>
                        <a:cs typeface="Times New Roman"/>
                      </a:endParaRPr>
                    </a:p>
                  </a:txBody>
                  <a:tcPr/>
                </a:tc>
              </a:tr>
              <a:tr h="370840">
                <a:tc>
                  <a:txBody>
                    <a:bodyPr/>
                    <a:lstStyle/>
                    <a:p>
                      <a:r>
                        <a:rPr lang="en-US" sz="1200" dirty="0" smtClean="0">
                          <a:latin typeface="Times New Roman"/>
                          <a:cs typeface="Times New Roman"/>
                        </a:rPr>
                        <a:t>Other</a:t>
                      </a:r>
                      <a:endParaRPr lang="en-US" sz="1200" dirty="0">
                        <a:latin typeface="Times New Roman"/>
                        <a:cs typeface="Times New Roman"/>
                      </a:endParaRPr>
                    </a:p>
                  </a:txBody>
                  <a:tcPr/>
                </a:tc>
                <a:tc>
                  <a:txBody>
                    <a:bodyPr/>
                    <a:lstStyle/>
                    <a:p>
                      <a:r>
                        <a:rPr lang="en-US" sz="1200" dirty="0" smtClean="0">
                          <a:latin typeface="Times New Roman"/>
                          <a:cs typeface="Times New Roman"/>
                        </a:rPr>
                        <a:t>Permanent aurora</a:t>
                      </a:r>
                      <a:endParaRPr lang="en-US" sz="1200" dirty="0">
                        <a:latin typeface="Times New Roman"/>
                        <a:cs typeface="Times New Roman"/>
                      </a:endParaRPr>
                    </a:p>
                  </a:txBody>
                  <a:tcPr/>
                </a:tc>
                <a:tc>
                  <a:txBody>
                    <a:bodyPr/>
                    <a:lstStyle/>
                    <a:p>
                      <a:r>
                        <a:rPr lang="en-US" sz="1200" dirty="0" smtClean="0">
                          <a:latin typeface="Times New Roman"/>
                          <a:cs typeface="Times New Roman"/>
                        </a:rPr>
                        <a:t>Temporary aurora</a:t>
                      </a:r>
                      <a:endParaRPr lang="en-US" sz="1200" dirty="0">
                        <a:latin typeface="Times New Roman"/>
                        <a:cs typeface="Times New Roman"/>
                      </a:endParaRPr>
                    </a:p>
                  </a:txBody>
                  <a:tcPr/>
                </a:tc>
              </a:tr>
            </a:tbl>
          </a:graphicData>
        </a:graphic>
      </p:graphicFrame>
      <p:sp>
        <p:nvSpPr>
          <p:cNvPr id="11" name="TextBox 10"/>
          <p:cNvSpPr txBox="1"/>
          <p:nvPr/>
        </p:nvSpPr>
        <p:spPr>
          <a:xfrm>
            <a:off x="613610" y="2478809"/>
            <a:ext cx="1793098" cy="2308324"/>
          </a:xfrm>
          <a:prstGeom prst="rect">
            <a:avLst/>
          </a:prstGeom>
          <a:noFill/>
        </p:spPr>
        <p:txBody>
          <a:bodyPr wrap="square" rtlCol="0">
            <a:spAutoFit/>
          </a:bodyPr>
          <a:lstStyle/>
          <a:p>
            <a:r>
              <a:rPr lang="en-US" dirty="0" smtClean="0">
                <a:latin typeface="Times New Roman"/>
                <a:cs typeface="Times New Roman"/>
              </a:rPr>
              <a:t>Look at the table. </a:t>
            </a:r>
          </a:p>
          <a:p>
            <a:pPr marL="222250" indent="-222250">
              <a:buFont typeface="Arial"/>
              <a:buChar char="•"/>
            </a:pPr>
            <a:r>
              <a:rPr lang="en-US" dirty="0" smtClean="0">
                <a:solidFill>
                  <a:srgbClr val="008000"/>
                </a:solidFill>
                <a:latin typeface="Times New Roman"/>
                <a:cs typeface="Times New Roman"/>
              </a:rPr>
              <a:t>List at least three similarities or differences between Jupiter and Earth.</a:t>
            </a:r>
            <a:endParaRPr lang="en-US" dirty="0">
              <a:solidFill>
                <a:srgbClr val="008000"/>
              </a:solidFill>
              <a:latin typeface="Times New Roman"/>
              <a:cs typeface="Times New Roman"/>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5072"/>
            <a:ext cx="9143999" cy="1247426"/>
          </a:xfrm>
        </p:spPr>
        <p:txBody>
          <a:bodyPr>
            <a:normAutofit fontScale="90000"/>
          </a:bodyPr>
          <a:lstStyle/>
          <a:p>
            <a:r>
              <a:rPr lang="en-US" sz="4000" dirty="0" smtClean="0">
                <a:latin typeface="Times New Roman"/>
                <a:cs typeface="Times New Roman"/>
              </a:rPr>
              <a:t>Station #4: Comparing Planets – Role of the Moons</a:t>
            </a:r>
            <a:endParaRPr lang="en-US" sz="4000" dirty="0">
              <a:latin typeface="Times New Roman"/>
              <a:cs typeface="Times New Roman"/>
            </a:endParaRPr>
          </a:p>
        </p:txBody>
      </p:sp>
      <p:sp>
        <p:nvSpPr>
          <p:cNvPr id="7" name="TextBox 6"/>
          <p:cNvSpPr txBox="1"/>
          <p:nvPr/>
        </p:nvSpPr>
        <p:spPr>
          <a:xfrm>
            <a:off x="4360059" y="3289285"/>
            <a:ext cx="4508988" cy="2062103"/>
          </a:xfrm>
          <a:prstGeom prst="rect">
            <a:avLst/>
          </a:prstGeom>
          <a:noFill/>
        </p:spPr>
        <p:txBody>
          <a:bodyPr wrap="square" rtlCol="0">
            <a:spAutoFit/>
          </a:bodyPr>
          <a:lstStyle/>
          <a:p>
            <a:pPr algn="ctr"/>
            <a:r>
              <a:rPr lang="en-US" sz="1600" b="1" dirty="0" smtClean="0">
                <a:latin typeface="Times New Roman"/>
                <a:cs typeface="Times New Roman"/>
              </a:rPr>
              <a:t>Introducing Io</a:t>
            </a:r>
          </a:p>
          <a:p>
            <a:r>
              <a:rPr lang="en-US" sz="1600" dirty="0" smtClean="0">
                <a:latin typeface="Times New Roman"/>
                <a:cs typeface="Times New Roman"/>
              </a:rPr>
              <a:t>Io, a moon of Jupiter, is volcanically active. The blue and white spot is an eruption of the volcano Loki.  On Io, volcanoes continually erupt shooting sulfur into the atmosphere. Sulfur from Io enters the atmosphere of Jupiter. The charged sulfur particles help create aurora on Jupiter. </a:t>
            </a:r>
            <a:endParaRPr lang="en-US" sz="1600" dirty="0" smtClean="0"/>
          </a:p>
          <a:p>
            <a:r>
              <a:rPr lang="en-US" sz="1600" dirty="0" smtClean="0">
                <a:latin typeface="Times New Roman"/>
                <a:cs typeface="Times New Roman"/>
              </a:rPr>
              <a:t> </a:t>
            </a:r>
            <a:endParaRPr lang="en-US" sz="1600" dirty="0">
              <a:latin typeface="Times New Roman"/>
              <a:cs typeface="Times New Roman"/>
            </a:endParaRPr>
          </a:p>
        </p:txBody>
      </p:sp>
      <p:pic>
        <p:nvPicPr>
          <p:cNvPr id="8" name="Picture 7">
            <a:hlinkClick r:id="rId3"/>
          </p:cNvPr>
          <p:cNvPicPr preferRelativeResize="0">
            <a:picLocks noChangeAspect="1"/>
          </p:cNvPicPr>
          <p:nvPr/>
        </p:nvPicPr>
        <p:blipFill>
          <a:blip r:embed="rId4"/>
          <a:srcRect/>
          <a:stretch>
            <a:fillRect/>
          </a:stretch>
        </p:blipFill>
        <p:spPr bwMode="auto">
          <a:xfrm>
            <a:off x="5699239" y="1362451"/>
            <a:ext cx="1830629" cy="1828800"/>
          </a:xfrm>
          <a:prstGeom prst="rect">
            <a:avLst/>
          </a:prstGeom>
          <a:noFill/>
          <a:ln w="9525">
            <a:noFill/>
            <a:miter lim="800000"/>
            <a:headEnd/>
            <a:tailEnd/>
          </a:ln>
        </p:spPr>
      </p:pic>
      <p:pic>
        <p:nvPicPr>
          <p:cNvPr id="9" name="Picture 20" descr="Camcorder-Icon">
            <a:hlinkClick r:id="rId5"/>
          </p:cNvPr>
          <p:cNvPicPr>
            <a:picLocks noChangeAspect="1" noChangeArrowheads="1"/>
          </p:cNvPicPr>
          <p:nvPr/>
        </p:nvPicPr>
        <p:blipFill>
          <a:blip r:embed="rId6"/>
          <a:srcRect/>
          <a:stretch>
            <a:fillRect/>
          </a:stretch>
        </p:blipFill>
        <p:spPr bwMode="auto">
          <a:xfrm>
            <a:off x="7947604" y="2787635"/>
            <a:ext cx="768350" cy="501650"/>
          </a:xfrm>
          <a:prstGeom prst="rect">
            <a:avLst/>
          </a:prstGeom>
          <a:noFill/>
          <a:ln w="9525">
            <a:noFill/>
            <a:miter lim="800000"/>
            <a:headEnd/>
            <a:tailEnd/>
          </a:ln>
        </p:spPr>
      </p:pic>
      <p:pic>
        <p:nvPicPr>
          <p:cNvPr id="12" name="Picture 11" descr="web_globe.jpg">
            <a:hlinkClick r:id="rId7"/>
          </p:cNvPr>
          <p:cNvPicPr preferRelativeResize="0">
            <a:picLocks noChangeAspect="1"/>
          </p:cNvPicPr>
          <p:nvPr/>
        </p:nvPicPr>
        <p:blipFill>
          <a:blip r:embed="rId8"/>
          <a:stretch>
            <a:fillRect/>
          </a:stretch>
        </p:blipFill>
        <p:spPr>
          <a:xfrm>
            <a:off x="7947604" y="1799924"/>
            <a:ext cx="889000" cy="797560"/>
          </a:xfrm>
          <a:prstGeom prst="rect">
            <a:avLst/>
          </a:prstGeom>
        </p:spPr>
      </p:pic>
      <p:pic>
        <p:nvPicPr>
          <p:cNvPr id="15" name="Picture 14"/>
          <p:cNvPicPr preferRelativeResize="0">
            <a:picLocks noChangeAspect="1"/>
          </p:cNvPicPr>
          <p:nvPr/>
        </p:nvPicPr>
        <p:blipFill>
          <a:blip r:embed="rId9"/>
          <a:stretch>
            <a:fillRect/>
          </a:stretch>
        </p:blipFill>
        <p:spPr>
          <a:xfrm>
            <a:off x="1227526" y="1362451"/>
            <a:ext cx="1905000" cy="1828800"/>
          </a:xfrm>
          <a:prstGeom prst="rect">
            <a:avLst/>
          </a:prstGeom>
        </p:spPr>
      </p:pic>
      <p:pic>
        <p:nvPicPr>
          <p:cNvPr id="16" name="Picture 15" descr="ear.tiff">
            <a:hlinkClick r:id="rId3"/>
          </p:cNvPr>
          <p:cNvPicPr preferRelativeResize="0">
            <a:picLocks noChangeAspect="1"/>
          </p:cNvPicPr>
          <p:nvPr/>
        </p:nvPicPr>
        <p:blipFill>
          <a:blip r:embed="rId10"/>
          <a:stretch>
            <a:fillRect/>
          </a:stretch>
        </p:blipFill>
        <p:spPr>
          <a:xfrm>
            <a:off x="7947604" y="871648"/>
            <a:ext cx="787400" cy="901700"/>
          </a:xfrm>
          <a:prstGeom prst="rect">
            <a:avLst/>
          </a:prstGeom>
        </p:spPr>
      </p:pic>
      <p:sp>
        <p:nvSpPr>
          <p:cNvPr id="17" name="TextBox 16"/>
          <p:cNvSpPr txBox="1"/>
          <p:nvPr/>
        </p:nvSpPr>
        <p:spPr>
          <a:xfrm>
            <a:off x="248772" y="3289285"/>
            <a:ext cx="3862509" cy="3293209"/>
          </a:xfrm>
          <a:prstGeom prst="rect">
            <a:avLst/>
          </a:prstGeom>
          <a:noFill/>
        </p:spPr>
        <p:txBody>
          <a:bodyPr wrap="square" rtlCol="0">
            <a:spAutoFit/>
          </a:bodyPr>
          <a:lstStyle/>
          <a:p>
            <a:pPr algn="ctr"/>
            <a:r>
              <a:rPr lang="en-US" sz="1600" b="1" dirty="0" smtClean="0">
                <a:latin typeface="Times New Roman"/>
                <a:cs typeface="Times New Roman"/>
              </a:rPr>
              <a:t>Meet the Moon</a:t>
            </a:r>
          </a:p>
          <a:p>
            <a:r>
              <a:rPr lang="en-US" sz="1600" dirty="0" smtClean="0">
                <a:latin typeface="Times New Roman"/>
                <a:cs typeface="Times New Roman"/>
              </a:rPr>
              <a:t>The Moon has no atmosphere, but small amounts of some gases are present. The gases come from two sources, the solar wind and when meteoroids smash into the Moon. The solar wind is a continuous flow of gases from the Sun − mostly hydrogen and helium. On the Moon, it “rains” micrometeoroids. These meteoroids smash into the surface of the Moon melting and vaporizing moon rocks to make gases. The gases made by crushing moon rock are mostly sodium and potassium.</a:t>
            </a:r>
            <a:endParaRPr lang="en-US" sz="1600" dirty="0">
              <a:latin typeface="Times New Roman"/>
              <a:cs typeface="Times New Roman"/>
            </a:endParaRPr>
          </a:p>
        </p:txBody>
      </p:sp>
      <p:pic>
        <p:nvPicPr>
          <p:cNvPr id="18" name="Picture 20" descr="Camcorder-Icon">
            <a:hlinkClick r:id="rId11"/>
          </p:cNvPr>
          <p:cNvPicPr>
            <a:picLocks noChangeAspect="1" noChangeArrowheads="1"/>
          </p:cNvPicPr>
          <p:nvPr/>
        </p:nvPicPr>
        <p:blipFill>
          <a:blip r:embed="rId6"/>
          <a:srcRect/>
          <a:stretch>
            <a:fillRect/>
          </a:stretch>
        </p:blipFill>
        <p:spPr bwMode="auto">
          <a:xfrm>
            <a:off x="3132526" y="1362451"/>
            <a:ext cx="768350" cy="501650"/>
          </a:xfrm>
          <a:prstGeom prst="rect">
            <a:avLst/>
          </a:prstGeom>
          <a:noFill/>
          <a:ln w="9525">
            <a:noFill/>
            <a:miter lim="800000"/>
            <a:headEnd/>
            <a:tailEnd/>
          </a:ln>
        </p:spPr>
      </p:pic>
      <p:sp>
        <p:nvSpPr>
          <p:cNvPr id="19" name="TextBox 18"/>
          <p:cNvSpPr txBox="1"/>
          <p:nvPr/>
        </p:nvSpPr>
        <p:spPr>
          <a:xfrm>
            <a:off x="4574082" y="5103673"/>
            <a:ext cx="4080942" cy="646331"/>
          </a:xfrm>
          <a:prstGeom prst="rect">
            <a:avLst/>
          </a:prstGeom>
          <a:noFill/>
        </p:spPr>
        <p:txBody>
          <a:bodyPr wrap="square" rtlCol="0">
            <a:spAutoFit/>
          </a:bodyPr>
          <a:lstStyle/>
          <a:p>
            <a:pPr marL="222250" indent="-222250">
              <a:buFont typeface="Arial"/>
              <a:buChar char="•"/>
            </a:pPr>
            <a:r>
              <a:rPr lang="en-US" dirty="0" smtClean="0">
                <a:solidFill>
                  <a:srgbClr val="008000"/>
                </a:solidFill>
                <a:latin typeface="Times New Roman"/>
                <a:cs typeface="Times New Roman"/>
              </a:rPr>
              <a:t>Describe two ways that the moons of Earth and Jupiter differ.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613610" y="1126087"/>
            <a:ext cx="8276708" cy="1477328"/>
          </a:xfrm>
          <a:prstGeom prst="rect">
            <a:avLst/>
          </a:prstGeom>
          <a:noFill/>
        </p:spPr>
        <p:txBody>
          <a:bodyPr wrap="square" rtlCol="0">
            <a:spAutoFit/>
          </a:bodyPr>
          <a:lstStyle/>
          <a:p>
            <a:r>
              <a:rPr lang="en-US" dirty="0" smtClean="0">
                <a:solidFill>
                  <a:srgbClr val="008000"/>
                </a:solidFill>
                <a:latin typeface="Times New Roman"/>
                <a:cs typeface="Times New Roman"/>
              </a:rPr>
              <a:t>Looking for Similarities and Differences</a:t>
            </a:r>
          </a:p>
          <a:p>
            <a:r>
              <a:rPr lang="en-US" dirty="0" smtClean="0">
                <a:solidFill>
                  <a:srgbClr val="000000"/>
                </a:solidFill>
                <a:latin typeface="Times New Roman"/>
                <a:cs typeface="Times New Roman"/>
              </a:rPr>
              <a:t>Look at each photograph. </a:t>
            </a:r>
          </a:p>
          <a:p>
            <a:pPr marL="222250" indent="-222250">
              <a:buFont typeface="Arial"/>
              <a:buChar char="•"/>
            </a:pPr>
            <a:r>
              <a:rPr lang="en-US" dirty="0" smtClean="0">
                <a:solidFill>
                  <a:srgbClr val="008000"/>
                </a:solidFill>
                <a:latin typeface="Times New Roman"/>
                <a:cs typeface="Times New Roman"/>
              </a:rPr>
              <a:t>Look at the aurora of Earth and Jupiter from space.  Carefully describe two similarities and differences.</a:t>
            </a:r>
          </a:p>
          <a:p>
            <a:pPr marL="222250" indent="-222250">
              <a:buFont typeface="Arial"/>
              <a:buChar char="•"/>
            </a:pPr>
            <a:r>
              <a:rPr lang="en-US" dirty="0" smtClean="0">
                <a:solidFill>
                  <a:srgbClr val="008000"/>
                </a:solidFill>
                <a:latin typeface="Times New Roman"/>
                <a:cs typeface="Times New Roman"/>
              </a:rPr>
              <a:t>Notice the bright spots in the image of Jupiter. What might cause these spots?</a:t>
            </a:r>
          </a:p>
        </p:txBody>
      </p:sp>
      <p:sp>
        <p:nvSpPr>
          <p:cNvPr id="15" name="Title 1"/>
          <p:cNvSpPr txBox="1">
            <a:spLocks/>
          </p:cNvSpPr>
          <p:nvPr/>
        </p:nvSpPr>
        <p:spPr>
          <a:xfrm>
            <a:off x="0" y="57917"/>
            <a:ext cx="9143999" cy="1247426"/>
          </a:xfrm>
          <a:prstGeom prst="rect">
            <a:avLst/>
          </a:prstGeom>
        </p:spPr>
        <p:txBody>
          <a:bodyPr vert="horz" lIns="91440" tIns="45720" rIns="91440" bIns="45720" rtlCol="0" anchor="ctr">
            <a:normAutofit lnSpcReduction="1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#4</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Comparing Planets</a:t>
            </a:r>
            <a:r>
              <a:rPr lang="en-US" sz="4000" dirty="0" smtClean="0">
                <a:latin typeface="Times New Roman"/>
                <a:ea typeface="+mj-ea"/>
                <a:cs typeface="Times New Roman"/>
              </a:rPr>
              <a:t>-Looking at Aurora from Space</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grpSp>
        <p:nvGrpSpPr>
          <p:cNvPr id="11" name="Group 10"/>
          <p:cNvGrpSpPr/>
          <p:nvPr/>
        </p:nvGrpSpPr>
        <p:grpSpPr>
          <a:xfrm>
            <a:off x="613610" y="3255002"/>
            <a:ext cx="2743201" cy="2808670"/>
            <a:chOff x="613610" y="3124062"/>
            <a:chExt cx="2743201" cy="2808670"/>
          </a:xfrm>
        </p:grpSpPr>
        <p:pic>
          <p:nvPicPr>
            <p:cNvPr id="6" name="Picture 5">
              <a:hlinkClick r:id="rId2"/>
            </p:cNvPr>
            <p:cNvPicPr preferRelativeResize="0">
              <a:picLocks noChangeAspect="1"/>
            </p:cNvPicPr>
            <p:nvPr/>
          </p:nvPicPr>
          <p:blipFill>
            <a:blip r:embed="rId3"/>
            <a:stretch>
              <a:fillRect/>
            </a:stretch>
          </p:blipFill>
          <p:spPr>
            <a:xfrm>
              <a:off x="613610" y="3189532"/>
              <a:ext cx="2743200" cy="2743200"/>
            </a:xfrm>
            <a:prstGeom prst="rect">
              <a:avLst/>
            </a:prstGeom>
          </p:spPr>
        </p:pic>
        <p:sp>
          <p:nvSpPr>
            <p:cNvPr id="13" name="TextBox 12"/>
            <p:cNvSpPr txBox="1"/>
            <p:nvPr/>
          </p:nvSpPr>
          <p:spPr>
            <a:xfrm>
              <a:off x="613611" y="3124062"/>
              <a:ext cx="2743200" cy="646331"/>
            </a:xfrm>
            <a:prstGeom prst="rect">
              <a:avLst/>
            </a:prstGeom>
            <a:noFill/>
          </p:spPr>
          <p:txBody>
            <a:bodyPr wrap="square" rtlCol="0">
              <a:spAutoFit/>
            </a:bodyPr>
            <a:lstStyle/>
            <a:p>
              <a:r>
                <a:rPr lang="en-US" dirty="0" smtClean="0">
                  <a:solidFill>
                    <a:schemeClr val="bg1"/>
                  </a:solidFill>
                  <a:latin typeface="Times New Roman"/>
                  <a:cs typeface="Times New Roman"/>
                </a:rPr>
                <a:t>Aurora on Earth seen from space</a:t>
              </a:r>
              <a:endParaRPr lang="en-US" dirty="0">
                <a:solidFill>
                  <a:schemeClr val="bg1"/>
                </a:solidFill>
                <a:latin typeface="Times New Roman"/>
                <a:cs typeface="Times New Roman"/>
              </a:endParaRPr>
            </a:p>
          </p:txBody>
        </p:sp>
      </p:grpSp>
      <p:grpSp>
        <p:nvGrpSpPr>
          <p:cNvPr id="20" name="Group 19"/>
          <p:cNvGrpSpPr/>
          <p:nvPr/>
        </p:nvGrpSpPr>
        <p:grpSpPr>
          <a:xfrm>
            <a:off x="3871265" y="3320472"/>
            <a:ext cx="4946970" cy="3543500"/>
            <a:chOff x="3871265" y="3189532"/>
            <a:chExt cx="4946970" cy="3543500"/>
          </a:xfrm>
        </p:grpSpPr>
        <p:grpSp>
          <p:nvGrpSpPr>
            <p:cNvPr id="12" name="Group 11"/>
            <p:cNvGrpSpPr/>
            <p:nvPr/>
          </p:nvGrpSpPr>
          <p:grpSpPr>
            <a:xfrm>
              <a:off x="3871265" y="3189532"/>
              <a:ext cx="4946970" cy="2743200"/>
              <a:chOff x="3871265" y="3189532"/>
              <a:chExt cx="4946970" cy="2743200"/>
            </a:xfrm>
          </p:grpSpPr>
          <p:pic>
            <p:nvPicPr>
              <p:cNvPr id="7" name="Picture 6"/>
              <p:cNvPicPr preferRelativeResize="0">
                <a:picLocks noChangeAspect="1"/>
              </p:cNvPicPr>
              <p:nvPr/>
            </p:nvPicPr>
            <p:blipFill>
              <a:blip r:embed="rId4"/>
              <a:stretch>
                <a:fillRect/>
              </a:stretch>
            </p:blipFill>
            <p:spPr>
              <a:xfrm>
                <a:off x="3871265" y="3189532"/>
                <a:ext cx="4946970" cy="2743200"/>
              </a:xfrm>
              <a:prstGeom prst="rect">
                <a:avLst/>
              </a:prstGeom>
            </p:spPr>
          </p:pic>
          <p:sp>
            <p:nvSpPr>
              <p:cNvPr id="8" name="TextBox 7"/>
              <p:cNvSpPr txBox="1"/>
              <p:nvPr/>
            </p:nvSpPr>
            <p:spPr>
              <a:xfrm>
                <a:off x="3871265" y="3189532"/>
                <a:ext cx="3357485" cy="369332"/>
              </a:xfrm>
              <a:prstGeom prst="rect">
                <a:avLst/>
              </a:prstGeom>
              <a:noFill/>
            </p:spPr>
            <p:txBody>
              <a:bodyPr wrap="none" rtlCol="0">
                <a:spAutoFit/>
              </a:bodyPr>
              <a:lstStyle/>
              <a:p>
                <a:r>
                  <a:rPr lang="en-US" dirty="0" smtClean="0">
                    <a:solidFill>
                      <a:schemeClr val="bg1"/>
                    </a:solidFill>
                    <a:latin typeface="Times New Roman"/>
                    <a:cs typeface="Times New Roman"/>
                  </a:rPr>
                  <a:t>Aurora on Jupiter seen from space</a:t>
                </a:r>
                <a:endParaRPr lang="en-US" dirty="0">
                  <a:solidFill>
                    <a:schemeClr val="bg1"/>
                  </a:solidFill>
                  <a:latin typeface="Times New Roman"/>
                  <a:cs typeface="Times New Roman"/>
                </a:endParaRPr>
              </a:p>
            </p:txBody>
          </p:sp>
        </p:grpSp>
        <p:grpSp>
          <p:nvGrpSpPr>
            <p:cNvPr id="17" name="Group 16"/>
            <p:cNvGrpSpPr/>
            <p:nvPr/>
          </p:nvGrpSpPr>
          <p:grpSpPr>
            <a:xfrm>
              <a:off x="4621919" y="4491253"/>
              <a:ext cx="2409157" cy="2241779"/>
              <a:chOff x="4621919" y="4491253"/>
              <a:chExt cx="2409157" cy="2241779"/>
            </a:xfrm>
          </p:grpSpPr>
          <p:cxnSp>
            <p:nvCxnSpPr>
              <p:cNvPr id="16" name="Straight Arrow Connector 15"/>
              <p:cNvCxnSpPr/>
              <p:nvPr/>
            </p:nvCxnSpPr>
            <p:spPr>
              <a:xfrm rot="16200000" flipV="1">
                <a:off x="4399278" y="4713894"/>
                <a:ext cx="1872447" cy="142716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rot="5400000" flipH="1" flipV="1">
                <a:off x="5525307" y="5342381"/>
                <a:ext cx="1545096" cy="4975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459886" y="6363700"/>
                <a:ext cx="1571190" cy="369332"/>
              </a:xfrm>
              <a:prstGeom prst="rect">
                <a:avLst/>
              </a:prstGeom>
              <a:noFill/>
            </p:spPr>
            <p:txBody>
              <a:bodyPr wrap="square" rtlCol="0">
                <a:spAutoFit/>
              </a:bodyPr>
              <a:lstStyle/>
              <a:p>
                <a:r>
                  <a:rPr lang="en-US" dirty="0" smtClean="0">
                    <a:latin typeface="Times New Roman"/>
                    <a:cs typeface="Times New Roman"/>
                  </a:rPr>
                  <a:t>Bright Spots</a:t>
                </a:r>
                <a:endParaRPr lang="en-US" dirty="0">
                  <a:latin typeface="Times New Roman"/>
                  <a:cs typeface="Times New Roman"/>
                </a:endParaRPr>
              </a:p>
            </p:txBody>
          </p:sp>
        </p:gr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193361" y="3488029"/>
            <a:ext cx="2265352" cy="3211680"/>
            <a:chOff x="193361" y="3186143"/>
            <a:chExt cx="2265352" cy="3211680"/>
          </a:xfrm>
        </p:grpSpPr>
        <p:grpSp>
          <p:nvGrpSpPr>
            <p:cNvPr id="14" name="Group 13"/>
            <p:cNvGrpSpPr/>
            <p:nvPr/>
          </p:nvGrpSpPr>
          <p:grpSpPr>
            <a:xfrm>
              <a:off x="193361" y="3602247"/>
              <a:ext cx="2265352" cy="2795576"/>
              <a:chOff x="19532" y="3910024"/>
              <a:chExt cx="2265352" cy="2795576"/>
            </a:xfrm>
          </p:grpSpPr>
          <p:pic>
            <p:nvPicPr>
              <p:cNvPr id="12" name="Picture 11"/>
              <p:cNvPicPr preferRelativeResize="0">
                <a:picLocks noChangeAspect="1"/>
              </p:cNvPicPr>
              <p:nvPr/>
            </p:nvPicPr>
            <p:blipFill>
              <a:blip r:embed="rId2"/>
              <a:stretch>
                <a:fillRect/>
              </a:stretch>
            </p:blipFill>
            <p:spPr>
              <a:xfrm>
                <a:off x="19532" y="3910024"/>
                <a:ext cx="2265352" cy="2743200"/>
              </a:xfrm>
              <a:prstGeom prst="rect">
                <a:avLst/>
              </a:prstGeom>
            </p:spPr>
          </p:pic>
          <p:sp>
            <p:nvSpPr>
              <p:cNvPr id="13" name="TextBox 12"/>
              <p:cNvSpPr txBox="1"/>
              <p:nvPr/>
            </p:nvSpPr>
            <p:spPr>
              <a:xfrm>
                <a:off x="19532" y="6397823"/>
                <a:ext cx="1306505" cy="307777"/>
              </a:xfrm>
              <a:prstGeom prst="rect">
                <a:avLst/>
              </a:prstGeom>
              <a:noFill/>
            </p:spPr>
            <p:txBody>
              <a:bodyPr wrap="none" rtlCol="0">
                <a:spAutoFit/>
              </a:bodyPr>
              <a:lstStyle/>
              <a:p>
                <a:r>
                  <a:rPr lang="en-US" sz="1400" dirty="0" smtClean="0">
                    <a:latin typeface="Times New Roman"/>
                    <a:cs typeface="Times New Roman"/>
                  </a:rPr>
                  <a:t>Rock/Iron Core</a:t>
                </a:r>
                <a:endParaRPr lang="en-US" sz="1400" dirty="0">
                  <a:latin typeface="Times New Roman"/>
                  <a:cs typeface="Times New Roman"/>
                </a:endParaRPr>
              </a:p>
            </p:txBody>
          </p:sp>
        </p:grpSp>
        <p:sp>
          <p:nvSpPr>
            <p:cNvPr id="15" name="TextBox 14"/>
            <p:cNvSpPr txBox="1"/>
            <p:nvPr/>
          </p:nvSpPr>
          <p:spPr>
            <a:xfrm>
              <a:off x="913104" y="3186143"/>
              <a:ext cx="825867" cy="369332"/>
            </a:xfrm>
            <a:prstGeom prst="rect">
              <a:avLst/>
            </a:prstGeom>
            <a:noFill/>
          </p:spPr>
          <p:txBody>
            <a:bodyPr wrap="none" rtlCol="0">
              <a:spAutoFit/>
            </a:bodyPr>
            <a:lstStyle/>
            <a:p>
              <a:r>
                <a:rPr lang="en-US" dirty="0" smtClean="0">
                  <a:latin typeface="Times New Roman"/>
                  <a:cs typeface="Times New Roman"/>
                </a:rPr>
                <a:t>Jupiter</a:t>
              </a:r>
              <a:endParaRPr lang="en-US" dirty="0">
                <a:latin typeface="Times New Roman"/>
                <a:cs typeface="Times New Roman"/>
              </a:endParaRPr>
            </a:p>
          </p:txBody>
        </p:sp>
      </p:grpSp>
      <p:sp>
        <p:nvSpPr>
          <p:cNvPr id="2" name="Title 1"/>
          <p:cNvSpPr>
            <a:spLocks noGrp="1"/>
          </p:cNvSpPr>
          <p:nvPr>
            <p:ph type="ctrTitle"/>
          </p:nvPr>
        </p:nvSpPr>
        <p:spPr>
          <a:xfrm>
            <a:off x="1" y="0"/>
            <a:ext cx="9143999" cy="1247426"/>
          </a:xfrm>
        </p:spPr>
        <p:txBody>
          <a:bodyPr>
            <a:noAutofit/>
          </a:bodyPr>
          <a:lstStyle/>
          <a:p>
            <a:r>
              <a:rPr lang="en-US" sz="3600" dirty="0" smtClean="0">
                <a:latin typeface="Times New Roman"/>
                <a:cs typeface="Times New Roman"/>
              </a:rPr>
              <a:t>Station #5: Composition of the Atmospheres</a:t>
            </a:r>
            <a:br>
              <a:rPr lang="en-US" sz="3600" dirty="0" smtClean="0">
                <a:latin typeface="Times New Roman"/>
                <a:cs typeface="Times New Roman"/>
              </a:rPr>
            </a:br>
            <a:endParaRPr lang="en-US" sz="3600" dirty="0">
              <a:latin typeface="Times New Roman"/>
              <a:cs typeface="Times New Roman"/>
            </a:endParaRPr>
          </a:p>
        </p:txBody>
      </p:sp>
      <p:sp>
        <p:nvSpPr>
          <p:cNvPr id="4" name="TextBox 3"/>
          <p:cNvSpPr txBox="1"/>
          <p:nvPr/>
        </p:nvSpPr>
        <p:spPr>
          <a:xfrm>
            <a:off x="444316" y="995147"/>
            <a:ext cx="8404159" cy="1477328"/>
          </a:xfrm>
          <a:prstGeom prst="rect">
            <a:avLst/>
          </a:prstGeom>
          <a:noFill/>
        </p:spPr>
        <p:txBody>
          <a:bodyPr wrap="square" rtlCol="0">
            <a:spAutoFit/>
          </a:bodyPr>
          <a:lstStyle/>
          <a:p>
            <a:r>
              <a:rPr lang="en-US" dirty="0" smtClean="0">
                <a:solidFill>
                  <a:srgbClr val="008000"/>
                </a:solidFill>
                <a:latin typeface="Times New Roman"/>
                <a:cs typeface="Times New Roman"/>
              </a:rPr>
              <a:t>How do the Atmospheres of Earth and Jupiter Compare?</a:t>
            </a:r>
          </a:p>
          <a:p>
            <a:r>
              <a:rPr lang="en-US" dirty="0" smtClean="0">
                <a:latin typeface="Times New Roman"/>
                <a:cs typeface="Times New Roman"/>
              </a:rPr>
              <a:t>Use these diagrams and Internet links to compare and contrast the atmosphere of Jupiter with the atmosphere of Earth.</a:t>
            </a:r>
          </a:p>
          <a:p>
            <a:endParaRPr lang="en-US" dirty="0" smtClean="0">
              <a:latin typeface="Times New Roman"/>
              <a:cs typeface="Times New Roman"/>
            </a:endParaRPr>
          </a:p>
          <a:p>
            <a:pPr marL="222250" indent="-222250">
              <a:buFont typeface="Arial"/>
              <a:buChar char="•"/>
            </a:pPr>
            <a:r>
              <a:rPr lang="en-US" dirty="0" smtClean="0">
                <a:solidFill>
                  <a:srgbClr val="008000"/>
                </a:solidFill>
                <a:latin typeface="Times New Roman"/>
                <a:cs typeface="Times New Roman"/>
              </a:rPr>
              <a:t>List of some of the similarities and differences of the atmospheres of Earth and Jupiter.</a:t>
            </a:r>
            <a:endParaRPr lang="en-US" dirty="0">
              <a:solidFill>
                <a:srgbClr val="008000"/>
              </a:solidFill>
              <a:latin typeface="Times New Roman"/>
              <a:cs typeface="Times New Roman"/>
            </a:endParaRPr>
          </a:p>
        </p:txBody>
      </p:sp>
      <p:pic>
        <p:nvPicPr>
          <p:cNvPr id="19" name="Picture 18" descr="atmosphere.tiff">
            <a:hlinkClick r:id="rId3"/>
          </p:cNvPr>
          <p:cNvPicPr>
            <a:picLocks noChangeAspect="1"/>
          </p:cNvPicPr>
          <p:nvPr/>
        </p:nvPicPr>
        <p:blipFill>
          <a:blip r:embed="rId4"/>
          <a:stretch>
            <a:fillRect/>
          </a:stretch>
        </p:blipFill>
        <p:spPr>
          <a:xfrm>
            <a:off x="2319620" y="3804109"/>
            <a:ext cx="4572000" cy="2895600"/>
          </a:xfrm>
          <a:prstGeom prst="rect">
            <a:avLst/>
          </a:prstGeom>
        </p:spPr>
      </p:pic>
      <p:pic>
        <p:nvPicPr>
          <p:cNvPr id="20" name="Picture 19" descr="web_globe.jpg">
            <a:hlinkClick r:id="rId3"/>
          </p:cNvPr>
          <p:cNvPicPr preferRelativeResize="0">
            <a:picLocks noChangeAspect="1"/>
          </p:cNvPicPr>
          <p:nvPr/>
        </p:nvPicPr>
        <p:blipFill>
          <a:blip r:embed="rId5"/>
          <a:stretch>
            <a:fillRect/>
          </a:stretch>
        </p:blipFill>
        <p:spPr>
          <a:xfrm>
            <a:off x="610866" y="2472475"/>
            <a:ext cx="889000" cy="797560"/>
          </a:xfrm>
          <a:prstGeom prst="rect">
            <a:avLst/>
          </a:prstGeom>
        </p:spPr>
      </p:pic>
      <p:pic>
        <p:nvPicPr>
          <p:cNvPr id="10" name="Picture 9">
            <a:hlinkClick r:id="rId6"/>
          </p:cNvPr>
          <p:cNvPicPr preferRelativeResize="0">
            <a:picLocks noChangeAspect="1"/>
          </p:cNvPicPr>
          <p:nvPr/>
        </p:nvPicPr>
        <p:blipFill>
          <a:blip r:embed="rId7"/>
          <a:stretch>
            <a:fillRect/>
          </a:stretch>
        </p:blipFill>
        <p:spPr>
          <a:xfrm>
            <a:off x="7171177" y="3042109"/>
            <a:ext cx="1828800" cy="3657600"/>
          </a:xfrm>
          <a:prstGeom prst="rect">
            <a:avLst/>
          </a:prstGeom>
        </p:spPr>
      </p:pic>
      <p:sp>
        <p:nvSpPr>
          <p:cNvPr id="11" name="TextBox 10"/>
          <p:cNvSpPr txBox="1"/>
          <p:nvPr/>
        </p:nvSpPr>
        <p:spPr>
          <a:xfrm>
            <a:off x="4296851" y="3804109"/>
            <a:ext cx="693942" cy="369332"/>
          </a:xfrm>
          <a:prstGeom prst="rect">
            <a:avLst/>
          </a:prstGeom>
          <a:noFill/>
        </p:spPr>
        <p:txBody>
          <a:bodyPr wrap="square" rtlCol="0">
            <a:spAutoFit/>
          </a:bodyPr>
          <a:lstStyle/>
          <a:p>
            <a:r>
              <a:rPr lang="en-US" dirty="0" smtClean="0">
                <a:solidFill>
                  <a:schemeClr val="bg1"/>
                </a:solidFill>
              </a:rPr>
              <a:t>Earth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0"/>
            <a:ext cx="9143999" cy="1247426"/>
          </a:xfrm>
        </p:spPr>
        <p:txBody>
          <a:bodyPr>
            <a:normAutofit/>
          </a:bodyPr>
          <a:lstStyle/>
          <a:p>
            <a:r>
              <a:rPr lang="en-US" sz="4000" dirty="0" smtClean="0">
                <a:latin typeface="Times New Roman"/>
                <a:cs typeface="Times New Roman"/>
              </a:rPr>
              <a:t>Station #6: Comparing Magnetospheres</a:t>
            </a:r>
            <a:endParaRPr lang="en-US" sz="4000" dirty="0">
              <a:latin typeface="Times New Roman"/>
              <a:cs typeface="Times New Roman"/>
            </a:endParaRPr>
          </a:p>
        </p:txBody>
      </p:sp>
      <p:sp>
        <p:nvSpPr>
          <p:cNvPr id="17" name="TextBox 16"/>
          <p:cNvSpPr txBox="1">
            <a:spLocks noChangeAspect="1"/>
          </p:cNvSpPr>
          <p:nvPr/>
        </p:nvSpPr>
        <p:spPr>
          <a:xfrm>
            <a:off x="383937" y="1162097"/>
            <a:ext cx="4159422" cy="2788118"/>
          </a:xfrm>
          <a:prstGeom prst="rect">
            <a:avLst/>
          </a:prstGeom>
          <a:noFill/>
        </p:spPr>
        <p:txBody>
          <a:bodyPr wrap="square" rtlCol="0">
            <a:normAutofit fontScale="92500" lnSpcReduction="10000"/>
          </a:bodyPr>
          <a:lstStyle/>
          <a:p>
            <a:r>
              <a:rPr lang="en-US" dirty="0" smtClean="0">
                <a:solidFill>
                  <a:srgbClr val="008000"/>
                </a:solidFill>
                <a:latin typeface="Times New Roman"/>
                <a:cs typeface="Times New Roman"/>
              </a:rPr>
              <a:t>What is a Magnetosphere?</a:t>
            </a:r>
            <a:endParaRPr lang="en-US" dirty="0" smtClean="0">
              <a:solidFill>
                <a:srgbClr val="008000"/>
              </a:solidFill>
              <a:latin typeface="Times New Roman"/>
              <a:cs typeface="Times New Roman"/>
            </a:endParaRPr>
          </a:p>
          <a:p>
            <a:r>
              <a:rPr lang="en-US" dirty="0" smtClean="0">
                <a:latin typeface="Times New Roman"/>
                <a:cs typeface="Times New Roman"/>
              </a:rPr>
              <a:t>A magnetosphere is the area, in space, around a planet dominated by the magnetic field. </a:t>
            </a:r>
            <a:r>
              <a:rPr lang="en-US" dirty="0" smtClean="0">
                <a:latin typeface="Times New Roman"/>
                <a:cs typeface="Times New Roman"/>
              </a:rPr>
              <a:t>You probably know that a compass points toward the magnetic poles of Earth. The compass responds to the magnetic field produced by the core of Earth. Earth’s core contains liquid metal iron. As the Earth spins, the liquid also moves. The movement of the liquid iron creates an electric current. Electric currents produce magnetic fields.</a:t>
            </a:r>
            <a:endParaRPr lang="en-US" dirty="0"/>
          </a:p>
        </p:txBody>
      </p:sp>
      <p:pic>
        <p:nvPicPr>
          <p:cNvPr id="8" name="Picture 7">
            <a:hlinkClick r:id="rId2"/>
          </p:cNvPr>
          <p:cNvPicPr preferRelativeResize="0">
            <a:picLocks noChangeAspect="1"/>
          </p:cNvPicPr>
          <p:nvPr/>
        </p:nvPicPr>
        <p:blipFill>
          <a:blip r:embed="rId3"/>
          <a:stretch>
            <a:fillRect/>
          </a:stretch>
        </p:blipFill>
        <p:spPr>
          <a:xfrm>
            <a:off x="383937" y="4025900"/>
            <a:ext cx="1958340" cy="2286000"/>
          </a:xfrm>
          <a:prstGeom prst="rect">
            <a:avLst/>
          </a:prstGeom>
        </p:spPr>
      </p:pic>
      <p:pic>
        <p:nvPicPr>
          <p:cNvPr id="12" name="Picture 11">
            <a:hlinkClick r:id="rId4"/>
          </p:cNvPr>
          <p:cNvPicPr>
            <a:picLocks noChangeAspect="1"/>
          </p:cNvPicPr>
          <p:nvPr/>
        </p:nvPicPr>
        <p:blipFill>
          <a:blip r:embed="rId5"/>
          <a:stretch>
            <a:fillRect/>
          </a:stretch>
        </p:blipFill>
        <p:spPr>
          <a:xfrm>
            <a:off x="6567104" y="1162097"/>
            <a:ext cx="2311400" cy="1422400"/>
          </a:xfrm>
          <a:prstGeom prst="rect">
            <a:avLst/>
          </a:prstGeom>
        </p:spPr>
      </p:pic>
      <p:pic>
        <p:nvPicPr>
          <p:cNvPr id="10" name="Picture 9" descr="earth.tiff"/>
          <p:cNvPicPr preferRelativeResize="0">
            <a:picLocks noChangeAspect="1"/>
          </p:cNvPicPr>
          <p:nvPr/>
        </p:nvPicPr>
        <p:blipFill>
          <a:blip r:embed="rId6"/>
          <a:stretch>
            <a:fillRect/>
          </a:stretch>
        </p:blipFill>
        <p:spPr>
          <a:xfrm>
            <a:off x="2600612" y="4025900"/>
            <a:ext cx="2912452" cy="2286000"/>
          </a:xfrm>
          <a:prstGeom prst="rect">
            <a:avLst/>
          </a:prstGeom>
        </p:spPr>
      </p:pic>
      <p:pic>
        <p:nvPicPr>
          <p:cNvPr id="11" name="Picture 10"/>
          <p:cNvPicPr preferRelativeResize="0">
            <a:picLocks noChangeAspect="1"/>
          </p:cNvPicPr>
          <p:nvPr/>
        </p:nvPicPr>
        <p:blipFill>
          <a:blip r:embed="rId7"/>
          <a:stretch>
            <a:fillRect/>
          </a:stretch>
        </p:blipFill>
        <p:spPr>
          <a:xfrm>
            <a:off x="5910116" y="4025900"/>
            <a:ext cx="3048000" cy="2286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247426"/>
          </a:xfrm>
        </p:spPr>
        <p:txBody>
          <a:bodyPr>
            <a:normAutofit/>
          </a:bodyPr>
          <a:lstStyle/>
          <a:p>
            <a:r>
              <a:rPr lang="en-US" sz="4000" dirty="0" smtClean="0">
                <a:latin typeface="Times New Roman"/>
                <a:cs typeface="Times New Roman"/>
              </a:rPr>
              <a:t>Station #6: Comparing Magnetospheres</a:t>
            </a:r>
            <a:endParaRPr lang="en-US" sz="4000" dirty="0">
              <a:latin typeface="Times New Roman"/>
              <a:cs typeface="Times New Roman"/>
            </a:endParaRPr>
          </a:p>
        </p:txBody>
      </p:sp>
      <p:pic>
        <p:nvPicPr>
          <p:cNvPr id="15" name="Picture 14">
            <a:hlinkClick r:id="rId2"/>
          </p:cNvPr>
          <p:cNvPicPr preferRelativeResize="0">
            <a:picLocks noChangeAspect="1"/>
          </p:cNvPicPr>
          <p:nvPr/>
        </p:nvPicPr>
        <p:blipFill>
          <a:blip r:embed="rId3"/>
          <a:stretch>
            <a:fillRect/>
          </a:stretch>
        </p:blipFill>
        <p:spPr>
          <a:xfrm>
            <a:off x="5041507" y="3623774"/>
            <a:ext cx="3835400" cy="2743200"/>
          </a:xfrm>
          <a:prstGeom prst="rect">
            <a:avLst/>
          </a:prstGeom>
        </p:spPr>
      </p:pic>
      <p:pic>
        <p:nvPicPr>
          <p:cNvPr id="16" name="Picture 15"/>
          <p:cNvPicPr preferRelativeResize="0">
            <a:picLocks noChangeAspect="1"/>
          </p:cNvPicPr>
          <p:nvPr/>
        </p:nvPicPr>
        <p:blipFill>
          <a:blip r:embed="rId4"/>
          <a:stretch>
            <a:fillRect/>
          </a:stretch>
        </p:blipFill>
        <p:spPr>
          <a:xfrm>
            <a:off x="383937" y="3623774"/>
            <a:ext cx="3840480" cy="2743200"/>
          </a:xfrm>
          <a:prstGeom prst="rect">
            <a:avLst/>
          </a:prstGeom>
        </p:spPr>
      </p:pic>
      <p:sp>
        <p:nvSpPr>
          <p:cNvPr id="17" name="TextBox 16"/>
          <p:cNvSpPr txBox="1">
            <a:spLocks/>
          </p:cNvSpPr>
          <p:nvPr/>
        </p:nvSpPr>
        <p:spPr>
          <a:xfrm>
            <a:off x="383937" y="1162096"/>
            <a:ext cx="8302342" cy="2286604"/>
          </a:xfrm>
          <a:prstGeom prst="rect">
            <a:avLst/>
          </a:prstGeom>
          <a:noFill/>
        </p:spPr>
        <p:txBody>
          <a:bodyPr wrap="square" rtlCol="0">
            <a:normAutofit fontScale="92500"/>
          </a:bodyPr>
          <a:lstStyle/>
          <a:p>
            <a:r>
              <a:rPr lang="en-US" dirty="0" smtClean="0">
                <a:solidFill>
                  <a:srgbClr val="008000"/>
                </a:solidFill>
                <a:latin typeface="Times New Roman"/>
                <a:cs typeface="Times New Roman"/>
              </a:rPr>
              <a:t>How does Jupiter’s Magnetosphere compare to Earth’s Magnetosphere?</a:t>
            </a:r>
          </a:p>
          <a:p>
            <a:r>
              <a:rPr lang="en-US" dirty="0" smtClean="0">
                <a:latin typeface="Times New Roman"/>
                <a:cs typeface="Times New Roman"/>
              </a:rPr>
              <a:t>We cannot see the magnetospheres with our eyes. Scientists use special instruments to measure and map the magnetospheres around planets. The pictures on this page were drawn by artists to represent magnetospheres around planets. The magnetospheres of Earth and Jupiter look similar. Yet, the magnetospheres are also very different. One of the major differences is that Earth’s magnetosphere is a “dipole”. It has one north and one south pole. Jupiter’s magnetosphere is more complex. Scientists are still learning about it. At the moment, it is described as a quadrupole because it behaves like there are four poles.</a:t>
            </a:r>
          </a:p>
          <a:p>
            <a:endParaRPr lang="en-US" dirty="0" smtClean="0">
              <a:latin typeface="Times New Roman"/>
              <a:cs typeface="Times New Roman"/>
            </a:endParaRPr>
          </a:p>
          <a:p>
            <a:endParaRPr lang="en-US" dirty="0" smtClean="0">
              <a:latin typeface="Times New Roman"/>
              <a:cs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247426"/>
          </a:xfrm>
        </p:spPr>
        <p:txBody>
          <a:bodyPr>
            <a:normAutofit/>
          </a:bodyPr>
          <a:lstStyle/>
          <a:p>
            <a:r>
              <a:rPr lang="en-US" sz="4000" dirty="0" smtClean="0">
                <a:solidFill>
                  <a:srgbClr val="000000"/>
                </a:solidFill>
                <a:latin typeface="Times New Roman"/>
                <a:cs typeface="Times New Roman"/>
              </a:rPr>
              <a:t>To the Student</a:t>
            </a:r>
            <a:endParaRPr lang="en-US" sz="4000" dirty="0">
              <a:solidFill>
                <a:srgbClr val="000000"/>
              </a:solidFill>
              <a:effectLst>
                <a:glow rad="101600">
                  <a:srgbClr val="800080">
                    <a:alpha val="75000"/>
                  </a:srgbClr>
                </a:glow>
              </a:effectLst>
              <a:latin typeface="Times New Roman"/>
              <a:cs typeface="Times New Roman"/>
            </a:endParaRPr>
          </a:p>
        </p:txBody>
      </p:sp>
      <p:sp>
        <p:nvSpPr>
          <p:cNvPr id="9" name="TextBox 8"/>
          <p:cNvSpPr txBox="1"/>
          <p:nvPr/>
        </p:nvSpPr>
        <p:spPr>
          <a:xfrm>
            <a:off x="314238" y="1155680"/>
            <a:ext cx="8508190" cy="2862323"/>
          </a:xfrm>
          <a:prstGeom prst="rect">
            <a:avLst/>
          </a:prstGeom>
          <a:noFill/>
        </p:spPr>
        <p:txBody>
          <a:bodyPr wrap="square" lIns="182880" rtlCol="0" anchor="t" anchorCtr="0">
            <a:spAutoFit/>
          </a:bodyPr>
          <a:lstStyle/>
          <a:p>
            <a:r>
              <a:rPr lang="en-US" dirty="0" smtClean="0">
                <a:solidFill>
                  <a:srgbClr val="008000"/>
                </a:solidFill>
                <a:latin typeface="Times New Roman"/>
                <a:cs typeface="Times New Roman"/>
              </a:rPr>
              <a:t>What You Will Do and Learn</a:t>
            </a:r>
          </a:p>
          <a:p>
            <a:r>
              <a:rPr lang="en-US" dirty="0" smtClean="0">
                <a:latin typeface="Times New Roman"/>
                <a:cs typeface="Times New Roman"/>
              </a:rPr>
              <a:t>In this activity, you will use specific website pages and this presentation to compare and contrast the aurora of Earth to the aurora of Jupiter. </a:t>
            </a:r>
          </a:p>
          <a:p>
            <a:endParaRPr lang="en-US" dirty="0" smtClean="0">
              <a:latin typeface="Times New Roman"/>
              <a:cs typeface="Times New Roman"/>
            </a:endParaRPr>
          </a:p>
          <a:p>
            <a:r>
              <a:rPr lang="en-US" dirty="0" smtClean="0">
                <a:latin typeface="Times New Roman"/>
                <a:cs typeface="Times New Roman"/>
              </a:rPr>
              <a:t>You will learn: </a:t>
            </a:r>
          </a:p>
          <a:p>
            <a:pPr marL="222250" indent="-222250">
              <a:buFont typeface="Arial"/>
              <a:buChar char="•"/>
            </a:pPr>
            <a:r>
              <a:rPr lang="en-US" dirty="0" smtClean="0">
                <a:latin typeface="Times New Roman"/>
                <a:cs typeface="Times New Roman"/>
              </a:rPr>
              <a:t>Where to observe aurora</a:t>
            </a:r>
          </a:p>
          <a:p>
            <a:pPr marL="222250" indent="-222250">
              <a:buFont typeface="Arial"/>
              <a:buChar char="•"/>
            </a:pPr>
            <a:r>
              <a:rPr lang="en-US" dirty="0" smtClean="0">
                <a:latin typeface="Times New Roman"/>
                <a:cs typeface="Times New Roman"/>
              </a:rPr>
              <a:t>What aurora look like and why</a:t>
            </a:r>
          </a:p>
          <a:p>
            <a:pPr marL="222250" indent="-222250">
              <a:buFont typeface="Arial"/>
              <a:buChar char="•"/>
            </a:pPr>
            <a:r>
              <a:rPr lang="en-US" dirty="0" smtClean="0">
                <a:latin typeface="Times New Roman"/>
                <a:cs typeface="Times New Roman"/>
              </a:rPr>
              <a:t>How to figure out which planets in our solar system have aurora</a:t>
            </a:r>
          </a:p>
          <a:p>
            <a:pPr marL="222250" indent="-222250">
              <a:buFont typeface="Arial"/>
              <a:buChar char="•"/>
            </a:pPr>
            <a:r>
              <a:rPr lang="en-US" dirty="0" smtClean="0">
                <a:latin typeface="Times New Roman"/>
                <a:cs typeface="Times New Roman"/>
              </a:rPr>
              <a:t>How the atmosphere, the magnetosphere, and energy combine to cause aurora</a:t>
            </a:r>
          </a:p>
          <a:p>
            <a:pPr marL="222250" indent="-222250">
              <a:buFont typeface="Arial"/>
              <a:buChar char="•"/>
            </a:pPr>
            <a:r>
              <a:rPr lang="en-US" dirty="0" smtClean="0">
                <a:latin typeface="Times New Roman"/>
                <a:cs typeface="Times New Roman"/>
              </a:rPr>
              <a:t>Differences and similarities between aurora of Earth and of Jupiter</a:t>
            </a:r>
            <a:endParaRPr lang="en-US" dirty="0" smtClean="0">
              <a:solidFill>
                <a:srgbClr val="008000"/>
              </a:solidFill>
              <a:latin typeface="Times New Roman"/>
              <a:cs typeface="Times New Roman"/>
            </a:endParaRPr>
          </a:p>
        </p:txBody>
      </p:sp>
      <p:pic>
        <p:nvPicPr>
          <p:cNvPr id="10" name="Picture 9"/>
          <p:cNvPicPr preferRelativeResize="0">
            <a:picLocks noChangeAspect="1"/>
          </p:cNvPicPr>
          <p:nvPr/>
        </p:nvPicPr>
        <p:blipFill>
          <a:blip r:embed="rId2"/>
          <a:stretch>
            <a:fillRect/>
          </a:stretch>
        </p:blipFill>
        <p:spPr>
          <a:xfrm>
            <a:off x="5021525" y="4572000"/>
            <a:ext cx="4122475" cy="2286000"/>
          </a:xfrm>
          <a:prstGeom prst="rect">
            <a:avLst/>
          </a:prstGeom>
        </p:spPr>
      </p:pic>
      <p:pic>
        <p:nvPicPr>
          <p:cNvPr id="11" name="Picture 10">
            <a:hlinkClick r:id="rId3"/>
          </p:cNvPr>
          <p:cNvPicPr preferRelativeResize="0">
            <a:picLocks noChangeAspect="1"/>
          </p:cNvPicPr>
          <p:nvPr/>
        </p:nvPicPr>
        <p:blipFill>
          <a:blip r:embed="rId4"/>
          <a:stretch>
            <a:fillRect/>
          </a:stretch>
        </p:blipFill>
        <p:spPr>
          <a:xfrm>
            <a:off x="0" y="4572000"/>
            <a:ext cx="2286000" cy="2286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44"/>
            <a:ext cx="9143999" cy="1247426"/>
          </a:xfrm>
        </p:spPr>
        <p:txBody>
          <a:bodyPr>
            <a:normAutofit/>
          </a:bodyPr>
          <a:lstStyle/>
          <a:p>
            <a:r>
              <a:rPr lang="en-US" sz="4000" dirty="0" smtClean="0">
                <a:latin typeface="Times New Roman"/>
                <a:cs typeface="Times New Roman"/>
              </a:rPr>
              <a:t>Station #6: Comparing Magnetospheres</a:t>
            </a:r>
            <a:endParaRPr lang="en-US" sz="4000" dirty="0">
              <a:latin typeface="Times New Roman"/>
              <a:cs typeface="Times New Roman"/>
            </a:endParaRPr>
          </a:p>
        </p:txBody>
      </p:sp>
      <p:sp>
        <p:nvSpPr>
          <p:cNvPr id="17" name="TextBox 16"/>
          <p:cNvSpPr txBox="1">
            <a:spLocks/>
          </p:cNvSpPr>
          <p:nvPr/>
        </p:nvSpPr>
        <p:spPr>
          <a:xfrm>
            <a:off x="383937" y="995146"/>
            <a:ext cx="8621121" cy="1818997"/>
          </a:xfrm>
          <a:prstGeom prst="rect">
            <a:avLst/>
          </a:prstGeom>
          <a:noFill/>
        </p:spPr>
        <p:txBody>
          <a:bodyPr wrap="square" rtlCol="0">
            <a:noAutofit/>
          </a:bodyPr>
          <a:lstStyle/>
          <a:p>
            <a:endParaRPr lang="en-US" sz="1600" dirty="0" smtClean="0">
              <a:solidFill>
                <a:srgbClr val="008000"/>
              </a:solidFill>
              <a:latin typeface="Times New Roman"/>
              <a:cs typeface="Times New Roman"/>
            </a:endParaRPr>
          </a:p>
          <a:p>
            <a:r>
              <a:rPr lang="en-US" sz="1600" dirty="0" smtClean="0">
                <a:solidFill>
                  <a:srgbClr val="008000"/>
                </a:solidFill>
                <a:latin typeface="Times New Roman"/>
                <a:cs typeface="Times New Roman"/>
              </a:rPr>
              <a:t>What are some other differences between Jupiter’s and Earth’s Magnetospheres?</a:t>
            </a:r>
          </a:p>
          <a:p>
            <a:r>
              <a:rPr lang="en-US" sz="1600" dirty="0" smtClean="0">
                <a:latin typeface="Times New Roman"/>
                <a:cs typeface="Times New Roman"/>
              </a:rPr>
              <a:t>Use the images and links to the Internet to answer the following questions:</a:t>
            </a:r>
          </a:p>
          <a:p>
            <a:pPr marL="222250" indent="-222250">
              <a:buFont typeface="Arial"/>
              <a:buChar char="•"/>
            </a:pPr>
            <a:r>
              <a:rPr lang="en-US" sz="1600" dirty="0" smtClean="0">
                <a:solidFill>
                  <a:srgbClr val="008000"/>
                </a:solidFill>
                <a:latin typeface="Times New Roman"/>
                <a:cs typeface="Times New Roman"/>
              </a:rPr>
              <a:t>What is the composition of the core of Jupiter?</a:t>
            </a:r>
          </a:p>
          <a:p>
            <a:pPr marL="222250" indent="-222250">
              <a:buFont typeface="Arial"/>
              <a:buChar char="•"/>
            </a:pPr>
            <a:r>
              <a:rPr lang="en-US" sz="1600" dirty="0" smtClean="0">
                <a:solidFill>
                  <a:srgbClr val="008000"/>
                </a:solidFill>
                <a:latin typeface="Times New Roman"/>
                <a:cs typeface="Times New Roman"/>
              </a:rPr>
              <a:t>How big is the magnetosphere of Jupiter?</a:t>
            </a:r>
          </a:p>
          <a:p>
            <a:pPr marL="222250" indent="-222250">
              <a:buFont typeface="Arial"/>
              <a:buChar char="•"/>
            </a:pPr>
            <a:r>
              <a:rPr lang="en-US" sz="1600" dirty="0" smtClean="0">
                <a:solidFill>
                  <a:srgbClr val="008000"/>
                </a:solidFill>
                <a:latin typeface="Times New Roman"/>
                <a:cs typeface="Times New Roman"/>
              </a:rPr>
              <a:t>How much bigger is Jupiter’s magnetosphere than Earth’s magnetosphere? </a:t>
            </a:r>
            <a:r>
              <a:rPr lang="en-US" sz="1600" i="1" dirty="0" smtClean="0">
                <a:solidFill>
                  <a:srgbClr val="000000"/>
                </a:solidFill>
                <a:latin typeface="Times New Roman"/>
                <a:cs typeface="Times New Roman"/>
              </a:rPr>
              <a:t>(</a:t>
            </a:r>
            <a:r>
              <a:rPr lang="en-US" sz="1600" i="1" dirty="0" smtClean="0">
                <a:latin typeface="Times New Roman"/>
                <a:cs typeface="Times New Roman"/>
              </a:rPr>
              <a:t>Hint: Use the picture to estimate the answer.)</a:t>
            </a:r>
          </a:p>
          <a:p>
            <a:r>
              <a:rPr lang="en-US" sz="1600" dirty="0" smtClean="0">
                <a:latin typeface="Times New Roman"/>
                <a:cs typeface="Times New Roman"/>
              </a:rPr>
              <a:t> </a:t>
            </a:r>
          </a:p>
        </p:txBody>
      </p:sp>
      <p:pic>
        <p:nvPicPr>
          <p:cNvPr id="10" name="Picture 9" descr="web_globe.jpg">
            <a:hlinkClick r:id="rId2"/>
          </p:cNvPr>
          <p:cNvPicPr preferRelativeResize="0">
            <a:picLocks noChangeAspect="1"/>
          </p:cNvPicPr>
          <p:nvPr/>
        </p:nvPicPr>
        <p:blipFill>
          <a:blip r:embed="rId3"/>
          <a:stretch>
            <a:fillRect/>
          </a:stretch>
        </p:blipFill>
        <p:spPr>
          <a:xfrm>
            <a:off x="2793095" y="3200400"/>
            <a:ext cx="889000" cy="797560"/>
          </a:xfrm>
          <a:prstGeom prst="rect">
            <a:avLst/>
          </a:prstGeom>
        </p:spPr>
      </p:pic>
      <p:grpSp>
        <p:nvGrpSpPr>
          <p:cNvPr id="8" name="Group 7"/>
          <p:cNvGrpSpPr/>
          <p:nvPr/>
        </p:nvGrpSpPr>
        <p:grpSpPr>
          <a:xfrm>
            <a:off x="226818" y="3677744"/>
            <a:ext cx="2029408" cy="2794000"/>
            <a:chOff x="383937" y="3145357"/>
            <a:chExt cx="2029408" cy="2794000"/>
          </a:xfrm>
        </p:grpSpPr>
        <p:pic>
          <p:nvPicPr>
            <p:cNvPr id="18" name="Picture 17" descr="keyjupiter.tiff"/>
            <p:cNvPicPr preferRelativeResize="0">
              <a:picLocks noChangeAspect="1"/>
            </p:cNvPicPr>
            <p:nvPr/>
          </p:nvPicPr>
          <p:blipFill>
            <a:blip r:embed="rId4"/>
            <a:stretch>
              <a:fillRect/>
            </a:stretch>
          </p:blipFill>
          <p:spPr>
            <a:xfrm>
              <a:off x="383937" y="5431357"/>
              <a:ext cx="1549400" cy="508000"/>
            </a:xfrm>
            <a:prstGeom prst="rect">
              <a:avLst/>
            </a:prstGeom>
          </p:spPr>
        </p:pic>
        <p:pic>
          <p:nvPicPr>
            <p:cNvPr id="19" name="Picture 18" descr="jupitercore_lasp.tiff"/>
            <p:cNvPicPr preferRelativeResize="0">
              <a:picLocks noChangeAspect="1"/>
            </p:cNvPicPr>
            <p:nvPr/>
          </p:nvPicPr>
          <p:blipFill>
            <a:blip r:embed="rId5"/>
            <a:stretch>
              <a:fillRect/>
            </a:stretch>
          </p:blipFill>
          <p:spPr>
            <a:xfrm>
              <a:off x="383937" y="3145357"/>
              <a:ext cx="2029408" cy="2286000"/>
            </a:xfrm>
            <a:prstGeom prst="rect">
              <a:avLst/>
            </a:prstGeom>
          </p:spPr>
        </p:pic>
      </p:grpSp>
      <p:pic>
        <p:nvPicPr>
          <p:cNvPr id="7" name="Picture 6" descr="jupitersmagsphere.tiff"/>
          <p:cNvPicPr preferRelativeResize="0">
            <a:picLocks noChangeAspect="1"/>
          </p:cNvPicPr>
          <p:nvPr/>
        </p:nvPicPr>
        <p:blipFill>
          <a:blip r:embed="rId6"/>
          <a:stretch>
            <a:fillRect/>
          </a:stretch>
        </p:blipFill>
        <p:spPr>
          <a:xfrm>
            <a:off x="3962745" y="2814144"/>
            <a:ext cx="5042313" cy="36576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244"/>
            <a:ext cx="9143999" cy="1247426"/>
          </a:xfrm>
        </p:spPr>
        <p:txBody>
          <a:bodyPr>
            <a:normAutofit/>
          </a:bodyPr>
          <a:lstStyle/>
          <a:p>
            <a:r>
              <a:rPr lang="en-US" sz="4000" dirty="0" smtClean="0">
                <a:latin typeface="Times New Roman"/>
                <a:cs typeface="Times New Roman"/>
              </a:rPr>
              <a:t>Station #6: More about Magnetospheres</a:t>
            </a:r>
            <a:endParaRPr lang="en-US" sz="4000" dirty="0">
              <a:latin typeface="Times New Roman"/>
              <a:cs typeface="Times New Roman"/>
            </a:endParaRPr>
          </a:p>
        </p:txBody>
      </p:sp>
      <p:sp>
        <p:nvSpPr>
          <p:cNvPr id="7" name="TextBox 6"/>
          <p:cNvSpPr txBox="1"/>
          <p:nvPr/>
        </p:nvSpPr>
        <p:spPr>
          <a:xfrm>
            <a:off x="316391" y="1257301"/>
            <a:ext cx="2148265" cy="1200329"/>
          </a:xfrm>
          <a:prstGeom prst="rect">
            <a:avLst/>
          </a:prstGeom>
          <a:noFill/>
        </p:spPr>
        <p:txBody>
          <a:bodyPr wrap="square" rtlCol="0">
            <a:spAutoFit/>
          </a:bodyPr>
          <a:lstStyle/>
          <a:p>
            <a:r>
              <a:rPr lang="en-US" dirty="0" smtClean="0">
                <a:latin typeface="Times New Roman"/>
                <a:cs typeface="Times New Roman"/>
              </a:rPr>
              <a:t>Learn more about magnetospheres by listening to the following interview.</a:t>
            </a:r>
          </a:p>
        </p:txBody>
      </p:sp>
      <p:sp>
        <p:nvSpPr>
          <p:cNvPr id="31" name="TextBox 30"/>
          <p:cNvSpPr txBox="1"/>
          <p:nvPr/>
        </p:nvSpPr>
        <p:spPr>
          <a:xfrm>
            <a:off x="7065267" y="2307924"/>
            <a:ext cx="2078733" cy="646331"/>
          </a:xfrm>
          <a:prstGeom prst="rect">
            <a:avLst/>
          </a:prstGeom>
          <a:noFill/>
        </p:spPr>
        <p:txBody>
          <a:bodyPr wrap="square" rtlCol="0">
            <a:spAutoFit/>
          </a:bodyPr>
          <a:lstStyle/>
          <a:p>
            <a:r>
              <a:rPr lang="en-US" dirty="0" smtClean="0">
                <a:solidFill>
                  <a:schemeClr val="bg1"/>
                </a:solidFill>
              </a:rPr>
              <a:t>10 Earths to fit across 1 Jupiter </a:t>
            </a:r>
            <a:endParaRPr lang="en-US" dirty="0">
              <a:solidFill>
                <a:schemeClr val="bg1"/>
              </a:solidFill>
            </a:endParaRPr>
          </a:p>
        </p:txBody>
      </p:sp>
      <p:sp>
        <p:nvSpPr>
          <p:cNvPr id="28" name="TextBox 27"/>
          <p:cNvSpPr txBox="1"/>
          <p:nvPr/>
        </p:nvSpPr>
        <p:spPr>
          <a:xfrm>
            <a:off x="316391" y="2614176"/>
            <a:ext cx="3018725" cy="2800766"/>
          </a:xfrm>
          <a:prstGeom prst="rect">
            <a:avLst/>
          </a:prstGeom>
          <a:noFill/>
        </p:spPr>
        <p:txBody>
          <a:bodyPr wrap="square" rtlCol="0">
            <a:spAutoFit/>
          </a:bodyPr>
          <a:lstStyle/>
          <a:p>
            <a:r>
              <a:rPr lang="en-US" sz="1600" dirty="0" smtClean="0">
                <a:solidFill>
                  <a:srgbClr val="000000"/>
                </a:solidFill>
                <a:latin typeface="Times New Roman"/>
                <a:cs typeface="Times New Roman"/>
              </a:rPr>
              <a:t>Special Instructions:</a:t>
            </a:r>
          </a:p>
          <a:p>
            <a:pPr marL="342900" indent="-342900">
              <a:buFont typeface="+mj-lt"/>
              <a:buAutoNum type="arabicPeriod"/>
            </a:pPr>
            <a:r>
              <a:rPr lang="en-US" sz="1600" dirty="0" smtClean="0">
                <a:solidFill>
                  <a:srgbClr val="008000"/>
                </a:solidFill>
                <a:latin typeface="Times New Roman"/>
                <a:cs typeface="Times New Roman"/>
              </a:rPr>
              <a:t>Open the Internet to the website: </a:t>
            </a:r>
            <a:r>
              <a:rPr lang="en-US" sz="1600" dirty="0" smtClean="0">
                <a:solidFill>
                  <a:srgbClr val="008000"/>
                </a:solidFill>
                <a:latin typeface="Times New Roman"/>
                <a:cs typeface="Times New Roman"/>
                <a:hlinkClick r:id="rId2"/>
              </a:rPr>
              <a:t>Sun-Earth Viewer</a:t>
            </a:r>
            <a:endParaRPr lang="en-US" sz="1600" dirty="0" smtClean="0">
              <a:solidFill>
                <a:srgbClr val="008000"/>
              </a:solidFill>
              <a:latin typeface="Times New Roman"/>
              <a:cs typeface="Times New Roman"/>
            </a:endParaRPr>
          </a:p>
          <a:p>
            <a:pPr marL="342900" indent="-342900">
              <a:buFont typeface="+mj-lt"/>
              <a:buAutoNum type="arabicPeriod"/>
            </a:pPr>
            <a:r>
              <a:rPr lang="en-US" sz="1600" dirty="0" smtClean="0">
                <a:solidFill>
                  <a:srgbClr val="008000"/>
                </a:solidFill>
                <a:latin typeface="Times New Roman"/>
                <a:cs typeface="Times New Roman"/>
              </a:rPr>
              <a:t>Select “</a:t>
            </a:r>
            <a:r>
              <a:rPr lang="en-US" sz="1600" i="1" dirty="0" smtClean="0">
                <a:solidFill>
                  <a:srgbClr val="000000"/>
                </a:solidFill>
                <a:latin typeface="Times New Roman"/>
                <a:cs typeface="Times New Roman"/>
              </a:rPr>
              <a:t>Interviews</a:t>
            </a:r>
            <a:r>
              <a:rPr lang="en-US" sz="1600" dirty="0" smtClean="0">
                <a:solidFill>
                  <a:srgbClr val="008000"/>
                </a:solidFill>
                <a:latin typeface="Times New Roman"/>
                <a:cs typeface="Times New Roman"/>
              </a:rPr>
              <a:t>” from the menu at the top.</a:t>
            </a:r>
          </a:p>
          <a:p>
            <a:pPr marL="342900" indent="-342900">
              <a:buFont typeface="+mj-lt"/>
              <a:buAutoNum type="arabicPeriod"/>
            </a:pPr>
            <a:r>
              <a:rPr lang="en-US" sz="1600" dirty="0" smtClean="0">
                <a:solidFill>
                  <a:srgbClr val="008000"/>
                </a:solidFill>
                <a:latin typeface="Times New Roman"/>
                <a:cs typeface="Times New Roman"/>
              </a:rPr>
              <a:t>Select “</a:t>
            </a:r>
            <a:r>
              <a:rPr lang="en-US" sz="1600" i="1" dirty="0" smtClean="0">
                <a:solidFill>
                  <a:srgbClr val="000000"/>
                </a:solidFill>
                <a:latin typeface="Times New Roman"/>
                <a:cs typeface="Times New Roman"/>
              </a:rPr>
              <a:t>The Magnetosphere</a:t>
            </a:r>
            <a:r>
              <a:rPr lang="en-US" sz="1600" dirty="0" smtClean="0">
                <a:solidFill>
                  <a:srgbClr val="008000"/>
                </a:solidFill>
                <a:latin typeface="Times New Roman"/>
                <a:cs typeface="Times New Roman"/>
              </a:rPr>
              <a:t>” from the list of subjects</a:t>
            </a:r>
          </a:p>
          <a:p>
            <a:pPr marL="342900" indent="-342900">
              <a:buFont typeface="+mj-lt"/>
              <a:buAutoNum type="arabicPeriod"/>
            </a:pPr>
            <a:r>
              <a:rPr lang="en-US" sz="1600" dirty="0" smtClean="0">
                <a:solidFill>
                  <a:srgbClr val="008000"/>
                </a:solidFill>
                <a:latin typeface="Times New Roman"/>
                <a:cs typeface="Times New Roman"/>
              </a:rPr>
              <a:t>Select the questions shown in the box #3.</a:t>
            </a:r>
          </a:p>
          <a:p>
            <a:pPr marL="342900" indent="-342900">
              <a:buFont typeface="+mj-lt"/>
              <a:buAutoNum type="arabicPeriod"/>
            </a:pPr>
            <a:r>
              <a:rPr lang="en-US" sz="1600" dirty="0" smtClean="0">
                <a:solidFill>
                  <a:srgbClr val="008000"/>
                </a:solidFill>
                <a:latin typeface="Times New Roman"/>
                <a:cs typeface="Times New Roman"/>
              </a:rPr>
              <a:t>Listen to answers for the first 4 questions. </a:t>
            </a:r>
          </a:p>
        </p:txBody>
      </p:sp>
      <p:pic>
        <p:nvPicPr>
          <p:cNvPr id="10" name="Picture 20" descr="Camcorder-Icon">
            <a:hlinkClick r:id="rId2"/>
          </p:cNvPr>
          <p:cNvPicPr>
            <a:picLocks noChangeAspect="1" noChangeArrowheads="1"/>
          </p:cNvPicPr>
          <p:nvPr/>
        </p:nvPicPr>
        <p:blipFill>
          <a:blip r:embed="rId3"/>
          <a:srcRect/>
          <a:stretch>
            <a:fillRect/>
          </a:stretch>
        </p:blipFill>
        <p:spPr bwMode="auto">
          <a:xfrm>
            <a:off x="2710303" y="1257301"/>
            <a:ext cx="768350" cy="501650"/>
          </a:xfrm>
          <a:prstGeom prst="rect">
            <a:avLst/>
          </a:prstGeom>
          <a:noFill/>
          <a:ln w="9525">
            <a:noFill/>
            <a:miter lim="800000"/>
            <a:headEnd/>
            <a:tailEnd/>
          </a:ln>
        </p:spPr>
      </p:pic>
      <p:sp>
        <p:nvSpPr>
          <p:cNvPr id="11" name="TextBox 10"/>
          <p:cNvSpPr txBox="1"/>
          <p:nvPr/>
        </p:nvSpPr>
        <p:spPr>
          <a:xfrm>
            <a:off x="316391" y="5571487"/>
            <a:ext cx="3482805" cy="1200329"/>
          </a:xfrm>
          <a:prstGeom prst="rect">
            <a:avLst/>
          </a:prstGeom>
          <a:noFill/>
        </p:spPr>
        <p:txBody>
          <a:bodyPr wrap="square" rtlCol="0">
            <a:spAutoFit/>
          </a:bodyPr>
          <a:lstStyle/>
          <a:p>
            <a:pPr marL="222250" indent="-222250"/>
            <a:r>
              <a:rPr lang="en-US" dirty="0" smtClean="0">
                <a:latin typeface="Times New Roman"/>
                <a:cs typeface="Times New Roman"/>
              </a:rPr>
              <a:t>After listening to the interview:</a:t>
            </a:r>
          </a:p>
          <a:p>
            <a:pPr marL="222250" indent="-222250">
              <a:buFont typeface="Arial"/>
              <a:buChar char="•"/>
            </a:pPr>
            <a:r>
              <a:rPr lang="en-US" dirty="0" smtClean="0">
                <a:solidFill>
                  <a:srgbClr val="008000"/>
                </a:solidFill>
                <a:latin typeface="Times New Roman"/>
                <a:cs typeface="Times New Roman"/>
              </a:rPr>
              <a:t>Summarize the answers to questions 1-4 on your recording sheet.</a:t>
            </a:r>
            <a:endParaRPr lang="en-US" dirty="0">
              <a:solidFill>
                <a:srgbClr val="008000"/>
              </a:solidFill>
              <a:latin typeface="Times New Roman"/>
              <a:cs typeface="Times New Roman"/>
            </a:endParaRPr>
          </a:p>
        </p:txBody>
      </p:sp>
      <p:pic>
        <p:nvPicPr>
          <p:cNvPr id="13" name="Picture 12" descr="interview.tiff"/>
          <p:cNvPicPr>
            <a:picLocks noChangeAspect="1"/>
          </p:cNvPicPr>
          <p:nvPr/>
        </p:nvPicPr>
        <p:blipFill>
          <a:blip r:embed="rId4"/>
          <a:stretch>
            <a:fillRect/>
          </a:stretch>
        </p:blipFill>
        <p:spPr>
          <a:xfrm>
            <a:off x="3799196" y="1257301"/>
            <a:ext cx="5054600" cy="54991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latin typeface="Times New Roman"/>
                <a:cs typeface="Times New Roman"/>
              </a:rPr>
              <a:t>Station #7: Adding the Energy</a:t>
            </a:r>
            <a:endParaRPr lang="en-US" sz="4000" dirty="0">
              <a:latin typeface="Times New Roman"/>
              <a:cs typeface="Times New Roman"/>
            </a:endParaRPr>
          </a:p>
        </p:txBody>
      </p:sp>
      <p:pic>
        <p:nvPicPr>
          <p:cNvPr id="4" name="Picture 20" descr="Camcorder-Icon">
            <a:hlinkClick r:id="rId2"/>
          </p:cNvPr>
          <p:cNvPicPr>
            <a:picLocks noChangeAspect="1" noChangeArrowheads="1"/>
          </p:cNvPicPr>
          <p:nvPr/>
        </p:nvPicPr>
        <p:blipFill>
          <a:blip r:embed="rId3"/>
          <a:srcRect/>
          <a:stretch>
            <a:fillRect/>
          </a:stretch>
        </p:blipFill>
        <p:spPr bwMode="auto">
          <a:xfrm>
            <a:off x="457201" y="5889750"/>
            <a:ext cx="768350" cy="501650"/>
          </a:xfrm>
          <a:prstGeom prst="rect">
            <a:avLst/>
          </a:prstGeom>
          <a:noFill/>
          <a:ln w="9525">
            <a:noFill/>
            <a:miter lim="800000"/>
            <a:headEnd/>
            <a:tailEnd/>
          </a:ln>
        </p:spPr>
      </p:pic>
      <p:sp>
        <p:nvSpPr>
          <p:cNvPr id="5" name="TextBox 4"/>
          <p:cNvSpPr txBox="1"/>
          <p:nvPr/>
        </p:nvSpPr>
        <p:spPr>
          <a:xfrm>
            <a:off x="4383036" y="1143000"/>
            <a:ext cx="4760964" cy="369332"/>
          </a:xfrm>
          <a:prstGeom prst="rect">
            <a:avLst/>
          </a:prstGeom>
          <a:noFill/>
        </p:spPr>
        <p:txBody>
          <a:bodyPr wrap="none" rtlCol="0">
            <a:spAutoFit/>
          </a:bodyPr>
          <a:lstStyle/>
          <a:p>
            <a:r>
              <a:rPr lang="en-US" dirty="0" smtClean="0">
                <a:solidFill>
                  <a:srgbClr val="0000FF"/>
                </a:solidFill>
                <a:latin typeface="Times New Roman"/>
                <a:cs typeface="Times New Roman"/>
              </a:rPr>
              <a:t>Atmosphere + Magnetosphere + Energy = Aurora</a:t>
            </a:r>
            <a:endParaRPr lang="en-US" dirty="0">
              <a:solidFill>
                <a:srgbClr val="0000FF"/>
              </a:solidFill>
              <a:latin typeface="Times New Roman"/>
              <a:cs typeface="Times New Roman"/>
            </a:endParaRPr>
          </a:p>
        </p:txBody>
      </p:sp>
      <p:sp>
        <p:nvSpPr>
          <p:cNvPr id="6" name="TextBox 5"/>
          <p:cNvSpPr txBox="1"/>
          <p:nvPr/>
        </p:nvSpPr>
        <p:spPr>
          <a:xfrm>
            <a:off x="457201" y="1143000"/>
            <a:ext cx="3925835" cy="4247317"/>
          </a:xfrm>
          <a:prstGeom prst="rect">
            <a:avLst/>
          </a:prstGeom>
          <a:noFill/>
        </p:spPr>
        <p:txBody>
          <a:bodyPr wrap="square" rtlCol="0">
            <a:spAutoFit/>
          </a:bodyPr>
          <a:lstStyle/>
          <a:p>
            <a:r>
              <a:rPr lang="en-US" dirty="0" smtClean="0">
                <a:solidFill>
                  <a:srgbClr val="008000"/>
                </a:solidFill>
                <a:latin typeface="Times New Roman"/>
                <a:cs typeface="Times New Roman"/>
              </a:rPr>
              <a:t>Where do Earth and Jupiter get the Energy to Create Aurora?</a:t>
            </a:r>
          </a:p>
          <a:p>
            <a:r>
              <a:rPr lang="en-US" dirty="0" smtClean="0">
                <a:latin typeface="Times New Roman"/>
                <a:cs typeface="Times New Roman"/>
              </a:rPr>
              <a:t>Recall our recipe for aurora. It requires ENERGY to create aurora. Aurora occur when electrons or protons trapped in the magnetosphere move toward the poles. As they move, the particles gain energy. The moving particles crash into atoms. These collisions produce energy that we see as light. </a:t>
            </a:r>
          </a:p>
          <a:p>
            <a:endParaRPr lang="en-US" dirty="0" smtClean="0">
              <a:latin typeface="Times New Roman"/>
              <a:cs typeface="Times New Roman"/>
            </a:endParaRPr>
          </a:p>
          <a:p>
            <a:r>
              <a:rPr lang="en-US" dirty="0" smtClean="0">
                <a:latin typeface="Times New Roman"/>
                <a:cs typeface="Times New Roman"/>
              </a:rPr>
              <a:t>Aurora on Earth form when energy from the Sun causes particles in the Earth’s magnetosphere to move toward the poles.</a:t>
            </a:r>
          </a:p>
        </p:txBody>
      </p:sp>
      <p:sp>
        <p:nvSpPr>
          <p:cNvPr id="7" name="Rectangle 6"/>
          <p:cNvSpPr/>
          <p:nvPr/>
        </p:nvSpPr>
        <p:spPr>
          <a:xfrm>
            <a:off x="4572000" y="1582340"/>
            <a:ext cx="3926582" cy="5078314"/>
          </a:xfrm>
          <a:prstGeom prst="rect">
            <a:avLst/>
          </a:prstGeom>
        </p:spPr>
        <p:txBody>
          <a:bodyPr wrap="square">
            <a:spAutoFit/>
          </a:bodyPr>
          <a:lstStyle/>
          <a:p>
            <a:r>
              <a:rPr lang="en-US" dirty="0" smtClean="0">
                <a:latin typeface="Times New Roman"/>
                <a:cs typeface="Times New Roman"/>
              </a:rPr>
              <a:t>Aurora on Jupiter form differently from aurora on Earth. It is complicated! Do your best to understand this topic.</a:t>
            </a:r>
          </a:p>
          <a:p>
            <a:endParaRPr lang="en-US" dirty="0" smtClean="0">
              <a:latin typeface="Times New Roman"/>
              <a:cs typeface="Times New Roman"/>
            </a:endParaRPr>
          </a:p>
          <a:p>
            <a:r>
              <a:rPr lang="en-US" dirty="0" smtClean="0">
                <a:latin typeface="Times New Roman"/>
                <a:cs typeface="Times New Roman"/>
              </a:rPr>
              <a:t>There are two important sources of energy that contribute to creating aurora on Jupiter. </a:t>
            </a:r>
          </a:p>
          <a:p>
            <a:pPr marL="342900" indent="-342900">
              <a:buAutoNum type="arabicPeriod"/>
            </a:pPr>
            <a:r>
              <a:rPr lang="en-US" dirty="0" smtClean="0">
                <a:latin typeface="Times New Roman"/>
                <a:cs typeface="Times New Roman"/>
              </a:rPr>
              <a:t>Jupiter spins really fast. The energy of the spin drags the magnetosphere around the planet. </a:t>
            </a:r>
          </a:p>
          <a:p>
            <a:pPr marL="342900" indent="-342900">
              <a:buAutoNum type="arabicPeriod"/>
            </a:pPr>
            <a:r>
              <a:rPr lang="en-US" dirty="0" smtClean="0">
                <a:latin typeface="Times New Roman"/>
                <a:cs typeface="Times New Roman"/>
              </a:rPr>
              <a:t>Volcanoes on Io, a moon of Jupiter, erupt. They send lots of sulfur into the atmosphere of Io. As Io goes around Jupiter, the sulfur particles interact with the magnetosphere of Jupiter. The particles of sulfur have lots of energy that contributes to the formation of aurora on Jupiter.</a:t>
            </a:r>
            <a:endParaRPr lang="en-US" dirty="0">
              <a:latin typeface="Times New Roman"/>
              <a:cs typeface="Times New Roman"/>
            </a:endParaRPr>
          </a:p>
        </p:txBody>
      </p:sp>
      <p:cxnSp>
        <p:nvCxnSpPr>
          <p:cNvPr id="9" name="Straight Arrow Connector 8"/>
          <p:cNvCxnSpPr>
            <a:endCxn id="5" idx="1"/>
          </p:cNvCxnSpPr>
          <p:nvPr/>
        </p:nvCxnSpPr>
        <p:spPr>
          <a:xfrm flipV="1">
            <a:off x="3070095" y="1327666"/>
            <a:ext cx="1312941" cy="50066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latin typeface="Times New Roman"/>
                <a:cs typeface="Times New Roman"/>
              </a:rPr>
              <a:t>Station #7: Adding the Energy</a:t>
            </a:r>
            <a:endParaRPr lang="en-US" sz="4000" dirty="0">
              <a:latin typeface="Times New Roman"/>
              <a:cs typeface="Times New Roman"/>
            </a:endParaRPr>
          </a:p>
        </p:txBody>
      </p:sp>
      <p:sp>
        <p:nvSpPr>
          <p:cNvPr id="7" name="Rectangle 6"/>
          <p:cNvSpPr/>
          <p:nvPr/>
        </p:nvSpPr>
        <p:spPr>
          <a:xfrm>
            <a:off x="457200" y="979627"/>
            <a:ext cx="4655730" cy="2308324"/>
          </a:xfrm>
          <a:prstGeom prst="rect">
            <a:avLst/>
          </a:prstGeom>
        </p:spPr>
        <p:txBody>
          <a:bodyPr wrap="square">
            <a:spAutoFit/>
          </a:bodyPr>
          <a:lstStyle/>
          <a:p>
            <a:r>
              <a:rPr lang="en-US" dirty="0" smtClean="0">
                <a:solidFill>
                  <a:srgbClr val="008000"/>
                </a:solidFill>
                <a:latin typeface="Times New Roman"/>
                <a:cs typeface="Times New Roman"/>
              </a:rPr>
              <a:t>How do Io and Jupiter Interact to Make Aurora?</a:t>
            </a:r>
          </a:p>
          <a:p>
            <a:r>
              <a:rPr lang="en-US" dirty="0" smtClean="0">
                <a:latin typeface="Times New Roman"/>
                <a:cs typeface="Times New Roman"/>
              </a:rPr>
              <a:t>The gases from volcanic eruptions on Io create a ring around Jupiter. The ring looks like a large doughnut. It is called a “torus”. The ring is made of plasma. Plasma contains electrically charged particles. The electrically charged particles of Io interact with the magnetosphere of Jupiter causing aurora to form. </a:t>
            </a:r>
            <a:endParaRPr lang="en-US" dirty="0">
              <a:latin typeface="Times New Roman"/>
              <a:cs typeface="Times New Roman"/>
            </a:endParaRPr>
          </a:p>
        </p:txBody>
      </p:sp>
      <p:pic>
        <p:nvPicPr>
          <p:cNvPr id="10" name="Picture 9">
            <a:hlinkClick r:id="rId2"/>
          </p:cNvPr>
          <p:cNvPicPr>
            <a:picLocks noChangeAspect="1"/>
          </p:cNvPicPr>
          <p:nvPr/>
        </p:nvPicPr>
        <p:blipFill>
          <a:blip r:embed="rId3"/>
          <a:stretch>
            <a:fillRect/>
          </a:stretch>
        </p:blipFill>
        <p:spPr>
          <a:xfrm>
            <a:off x="5112930" y="979627"/>
            <a:ext cx="3657600" cy="1917700"/>
          </a:xfrm>
          <a:prstGeom prst="rect">
            <a:avLst/>
          </a:prstGeom>
        </p:spPr>
      </p:pic>
      <p:sp>
        <p:nvSpPr>
          <p:cNvPr id="15" name="Rectangle 14"/>
          <p:cNvSpPr/>
          <p:nvPr/>
        </p:nvSpPr>
        <p:spPr>
          <a:xfrm>
            <a:off x="457200" y="5044321"/>
            <a:ext cx="2934143" cy="923330"/>
          </a:xfrm>
          <a:prstGeom prst="rect">
            <a:avLst/>
          </a:prstGeom>
        </p:spPr>
        <p:txBody>
          <a:bodyPr wrap="square">
            <a:spAutoFit/>
          </a:bodyPr>
          <a:lstStyle/>
          <a:p>
            <a:pPr marL="222250" indent="-222250">
              <a:buFont typeface="Arial"/>
              <a:buChar char="•"/>
            </a:pPr>
            <a:r>
              <a:rPr lang="en-US" dirty="0" smtClean="0">
                <a:solidFill>
                  <a:srgbClr val="008000"/>
                </a:solidFill>
                <a:latin typeface="Times New Roman"/>
                <a:cs typeface="Times New Roman"/>
              </a:rPr>
              <a:t>In your own words, explain how Io contributes to aurora on Jupiter.</a:t>
            </a:r>
            <a:endParaRPr lang="en-US" dirty="0">
              <a:solidFill>
                <a:srgbClr val="008000"/>
              </a:solidFill>
              <a:latin typeface="Times New Roman"/>
              <a:cs typeface="Times New Roman"/>
            </a:endParaRPr>
          </a:p>
        </p:txBody>
      </p:sp>
      <p:sp>
        <p:nvSpPr>
          <p:cNvPr id="18" name="Rectangle 17"/>
          <p:cNvSpPr/>
          <p:nvPr/>
        </p:nvSpPr>
        <p:spPr>
          <a:xfrm>
            <a:off x="457200" y="3287951"/>
            <a:ext cx="4954518" cy="1477328"/>
          </a:xfrm>
          <a:prstGeom prst="rect">
            <a:avLst/>
          </a:prstGeom>
        </p:spPr>
        <p:txBody>
          <a:bodyPr wrap="square">
            <a:spAutoFit/>
          </a:bodyPr>
          <a:lstStyle/>
          <a:p>
            <a:r>
              <a:rPr lang="en-US" dirty="0" smtClean="0">
                <a:latin typeface="Times New Roman"/>
                <a:cs typeface="Times New Roman"/>
              </a:rPr>
              <a:t>Look at the images on this page. </a:t>
            </a:r>
            <a:r>
              <a:rPr lang="en-US" dirty="0" smtClean="0">
                <a:solidFill>
                  <a:srgbClr val="008000"/>
                </a:solidFill>
                <a:latin typeface="Times New Roman"/>
                <a:cs typeface="Times New Roman"/>
              </a:rPr>
              <a:t>Match the picture to the description and record this on your handout.</a:t>
            </a:r>
          </a:p>
          <a:p>
            <a:pPr marL="230188" indent="-230188">
              <a:buFont typeface="Arial"/>
              <a:buChar char="•"/>
            </a:pPr>
            <a:r>
              <a:rPr lang="en-US" dirty="0" smtClean="0">
                <a:latin typeface="Times New Roman"/>
                <a:cs typeface="Times New Roman"/>
              </a:rPr>
              <a:t>__shows a volcano erupting</a:t>
            </a:r>
          </a:p>
          <a:p>
            <a:pPr marL="230188" indent="-230188">
              <a:buFont typeface="Arial"/>
              <a:buChar char="•"/>
            </a:pPr>
            <a:r>
              <a:rPr lang="en-US" dirty="0" smtClean="0">
                <a:latin typeface="Times New Roman"/>
                <a:cs typeface="Times New Roman"/>
              </a:rPr>
              <a:t>__shows several volcanically active places on Io</a:t>
            </a:r>
          </a:p>
          <a:p>
            <a:pPr marL="230188" indent="-230188">
              <a:buFont typeface="Arial"/>
              <a:buChar char="•"/>
            </a:pPr>
            <a:r>
              <a:rPr lang="en-US" dirty="0" smtClean="0">
                <a:latin typeface="Times New Roman"/>
                <a:cs typeface="Times New Roman"/>
              </a:rPr>
              <a:t>__shows the plasma torus around Jupiter</a:t>
            </a:r>
            <a:endParaRPr lang="en-US" dirty="0">
              <a:latin typeface="Times New Roman"/>
              <a:cs typeface="Times New Roman"/>
            </a:endParaRPr>
          </a:p>
        </p:txBody>
      </p:sp>
      <p:sp>
        <p:nvSpPr>
          <p:cNvPr id="19" name="TextBox 18"/>
          <p:cNvSpPr txBox="1"/>
          <p:nvPr/>
        </p:nvSpPr>
        <p:spPr>
          <a:xfrm>
            <a:off x="5133256" y="979627"/>
            <a:ext cx="490663" cy="369332"/>
          </a:xfrm>
          <a:prstGeom prst="rect">
            <a:avLst/>
          </a:prstGeom>
          <a:noFill/>
        </p:spPr>
        <p:txBody>
          <a:bodyPr wrap="square" rtlCol="0">
            <a:spAutoFit/>
          </a:bodyPr>
          <a:lstStyle/>
          <a:p>
            <a:r>
              <a:rPr lang="en-US" dirty="0" smtClean="0">
                <a:solidFill>
                  <a:schemeClr val="bg1"/>
                </a:solidFill>
                <a:latin typeface="Times New Roman"/>
                <a:cs typeface="Times New Roman"/>
              </a:rPr>
              <a:t>#1</a:t>
            </a:r>
            <a:endParaRPr lang="en-US" dirty="0">
              <a:solidFill>
                <a:schemeClr val="bg1"/>
              </a:solidFill>
              <a:latin typeface="Times New Roman"/>
              <a:cs typeface="Times New Roman"/>
            </a:endParaRPr>
          </a:p>
        </p:txBody>
      </p:sp>
      <p:grpSp>
        <p:nvGrpSpPr>
          <p:cNvPr id="23" name="Group 22"/>
          <p:cNvGrpSpPr/>
          <p:nvPr/>
        </p:nvGrpSpPr>
        <p:grpSpPr>
          <a:xfrm>
            <a:off x="5862896" y="3287951"/>
            <a:ext cx="2907634" cy="2679700"/>
            <a:chOff x="5862896" y="3287951"/>
            <a:chExt cx="2907634" cy="2679700"/>
          </a:xfrm>
        </p:grpSpPr>
        <p:pic>
          <p:nvPicPr>
            <p:cNvPr id="11" name="Picture 10">
              <a:hlinkClick r:id="rId4"/>
            </p:cNvPr>
            <p:cNvPicPr>
              <a:picLocks noChangeAspect="1"/>
            </p:cNvPicPr>
            <p:nvPr/>
          </p:nvPicPr>
          <p:blipFill>
            <a:blip r:embed="rId5"/>
            <a:stretch>
              <a:fillRect/>
            </a:stretch>
          </p:blipFill>
          <p:spPr>
            <a:xfrm>
              <a:off x="5874930" y="3287951"/>
              <a:ext cx="2895600" cy="2679700"/>
            </a:xfrm>
            <a:prstGeom prst="rect">
              <a:avLst/>
            </a:prstGeom>
          </p:spPr>
        </p:pic>
        <p:sp>
          <p:nvSpPr>
            <p:cNvPr id="20" name="TextBox 19"/>
            <p:cNvSpPr txBox="1"/>
            <p:nvPr/>
          </p:nvSpPr>
          <p:spPr>
            <a:xfrm>
              <a:off x="5862896" y="3325387"/>
              <a:ext cx="490663" cy="369332"/>
            </a:xfrm>
            <a:prstGeom prst="rect">
              <a:avLst/>
            </a:prstGeom>
            <a:noFill/>
          </p:spPr>
          <p:txBody>
            <a:bodyPr wrap="square" rtlCol="0">
              <a:spAutoFit/>
            </a:bodyPr>
            <a:lstStyle/>
            <a:p>
              <a:r>
                <a:rPr lang="en-US" dirty="0" smtClean="0">
                  <a:solidFill>
                    <a:schemeClr val="bg1"/>
                  </a:solidFill>
                  <a:latin typeface="Times New Roman"/>
                  <a:cs typeface="Times New Roman"/>
                </a:rPr>
                <a:t>#2</a:t>
              </a:r>
              <a:endParaRPr lang="en-US" dirty="0">
                <a:solidFill>
                  <a:schemeClr val="bg1"/>
                </a:solidFill>
                <a:latin typeface="Times New Roman"/>
                <a:cs typeface="Times New Roman"/>
              </a:endParaRPr>
            </a:p>
          </p:txBody>
        </p:sp>
      </p:grpSp>
      <p:grpSp>
        <p:nvGrpSpPr>
          <p:cNvPr id="22" name="Group 21"/>
          <p:cNvGrpSpPr/>
          <p:nvPr/>
        </p:nvGrpSpPr>
        <p:grpSpPr>
          <a:xfrm>
            <a:off x="3741539" y="4765279"/>
            <a:ext cx="1882380" cy="1955800"/>
            <a:chOff x="3741539" y="4765279"/>
            <a:chExt cx="1882380" cy="1955800"/>
          </a:xfrm>
        </p:grpSpPr>
        <p:pic>
          <p:nvPicPr>
            <p:cNvPr id="13" name="Picture 12" descr="plume.tiff"/>
            <p:cNvPicPr>
              <a:picLocks noChangeAspect="1"/>
            </p:cNvPicPr>
            <p:nvPr/>
          </p:nvPicPr>
          <p:blipFill>
            <a:blip r:embed="rId6"/>
            <a:stretch>
              <a:fillRect/>
            </a:stretch>
          </p:blipFill>
          <p:spPr>
            <a:xfrm>
              <a:off x="3782419" y="4765279"/>
              <a:ext cx="1841500" cy="1955800"/>
            </a:xfrm>
            <a:prstGeom prst="rect">
              <a:avLst/>
            </a:prstGeom>
          </p:spPr>
        </p:pic>
        <p:sp>
          <p:nvSpPr>
            <p:cNvPr id="21" name="TextBox 20"/>
            <p:cNvSpPr txBox="1"/>
            <p:nvPr/>
          </p:nvSpPr>
          <p:spPr>
            <a:xfrm>
              <a:off x="3741539" y="4768387"/>
              <a:ext cx="490663" cy="369332"/>
            </a:xfrm>
            <a:prstGeom prst="rect">
              <a:avLst/>
            </a:prstGeom>
            <a:noFill/>
          </p:spPr>
          <p:txBody>
            <a:bodyPr wrap="square" rtlCol="0">
              <a:spAutoFit/>
            </a:bodyPr>
            <a:lstStyle/>
            <a:p>
              <a:r>
                <a:rPr lang="en-US" dirty="0" smtClean="0">
                  <a:solidFill>
                    <a:schemeClr val="bg1"/>
                  </a:solidFill>
                  <a:latin typeface="Times New Roman"/>
                  <a:cs typeface="Times New Roman"/>
                </a:rPr>
                <a:t>#3</a:t>
              </a:r>
              <a:endParaRPr lang="en-US" dirty="0">
                <a:solidFill>
                  <a:schemeClr val="bg1"/>
                </a:solidFill>
                <a:latin typeface="Times New Roman"/>
                <a:cs typeface="Times New Roma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247426"/>
          </a:xfrm>
        </p:spPr>
        <p:txBody>
          <a:bodyPr>
            <a:normAutofit/>
          </a:bodyPr>
          <a:lstStyle/>
          <a:p>
            <a:r>
              <a:rPr lang="en-US" sz="4000" dirty="0" smtClean="0">
                <a:latin typeface="Times New Roman"/>
                <a:cs typeface="Times New Roman"/>
              </a:rPr>
              <a:t>To the Student</a:t>
            </a:r>
            <a:endParaRPr lang="en-US" sz="4000" dirty="0">
              <a:effectLst>
                <a:glow rad="101600">
                  <a:srgbClr val="800080">
                    <a:alpha val="75000"/>
                  </a:srgbClr>
                </a:glow>
              </a:effectLst>
              <a:latin typeface="Times New Roman"/>
              <a:cs typeface="Times New Roman"/>
            </a:endParaRPr>
          </a:p>
        </p:txBody>
      </p:sp>
      <p:sp>
        <p:nvSpPr>
          <p:cNvPr id="9" name="TextBox 8"/>
          <p:cNvSpPr txBox="1"/>
          <p:nvPr/>
        </p:nvSpPr>
        <p:spPr>
          <a:xfrm>
            <a:off x="482681" y="1247426"/>
            <a:ext cx="8311792" cy="2308324"/>
          </a:xfrm>
          <a:prstGeom prst="rect">
            <a:avLst/>
          </a:prstGeom>
          <a:noFill/>
        </p:spPr>
        <p:txBody>
          <a:bodyPr wrap="square" rtlCol="0">
            <a:spAutoFit/>
          </a:bodyPr>
          <a:lstStyle/>
          <a:p>
            <a:r>
              <a:rPr lang="en-US" dirty="0" smtClean="0">
                <a:solidFill>
                  <a:srgbClr val="008000"/>
                </a:solidFill>
                <a:latin typeface="Times New Roman"/>
                <a:cs typeface="Times New Roman"/>
              </a:rPr>
              <a:t>How to Use this Presentation</a:t>
            </a:r>
          </a:p>
          <a:p>
            <a:pPr marL="222250" indent="-222250">
              <a:buFont typeface="Arial"/>
              <a:buChar char="•"/>
            </a:pPr>
            <a:r>
              <a:rPr lang="en-US" dirty="0" smtClean="0">
                <a:latin typeface="Times New Roman"/>
                <a:cs typeface="Times New Roman"/>
              </a:rPr>
              <a:t>Use the PowerPoint and the Internet links to make observations about Earth and Jupiter. </a:t>
            </a:r>
            <a:r>
              <a:rPr lang="en-US" i="1" dirty="0" smtClean="0">
                <a:latin typeface="Times New Roman"/>
                <a:cs typeface="Times New Roman"/>
              </a:rPr>
              <a:t>Not all resources agree, sometimes the details differ</a:t>
            </a:r>
            <a:r>
              <a:rPr lang="en-US" dirty="0" smtClean="0">
                <a:latin typeface="Times New Roman"/>
                <a:cs typeface="Times New Roman"/>
              </a:rPr>
              <a:t>. That is okay. Scientists and experiments do not always agree!</a:t>
            </a:r>
          </a:p>
          <a:p>
            <a:pPr marL="222250" indent="-222250">
              <a:buFont typeface="Arial"/>
              <a:buChar char="•"/>
            </a:pPr>
            <a:r>
              <a:rPr lang="en-US" dirty="0" smtClean="0">
                <a:latin typeface="Times New Roman"/>
                <a:cs typeface="Times New Roman"/>
              </a:rPr>
              <a:t>Each topic is called a “station”. At each station there are questions to answer. Use the information at the station and the links to the Internet to answer the questions. </a:t>
            </a:r>
          </a:p>
          <a:p>
            <a:pPr marL="222250" indent="-222250">
              <a:buFont typeface="Arial"/>
              <a:buChar char="•"/>
            </a:pPr>
            <a:r>
              <a:rPr lang="en-US" dirty="0" smtClean="0">
                <a:latin typeface="Times New Roman"/>
                <a:cs typeface="Times New Roman"/>
              </a:rPr>
              <a:t>To keep track of what you learn, record your work on the table</a:t>
            </a:r>
            <a:r>
              <a:rPr lang="en-US" i="1" dirty="0" smtClean="0">
                <a:latin typeface="Times New Roman"/>
                <a:cs typeface="Times New Roman"/>
              </a:rPr>
              <a:t>, Aurora of Earth, Aurora of Jupiter: A Celestial Scavenger Hunt</a:t>
            </a:r>
          </a:p>
        </p:txBody>
      </p:sp>
      <p:sp>
        <p:nvSpPr>
          <p:cNvPr id="6" name="TextBox 5"/>
          <p:cNvSpPr txBox="1"/>
          <p:nvPr/>
        </p:nvSpPr>
        <p:spPr>
          <a:xfrm>
            <a:off x="2704915" y="4028682"/>
            <a:ext cx="4485634" cy="1200329"/>
          </a:xfrm>
          <a:prstGeom prst="rect">
            <a:avLst/>
          </a:prstGeom>
          <a:noFill/>
          <a:ln>
            <a:solidFill>
              <a:schemeClr val="tx1"/>
            </a:solidFill>
          </a:ln>
        </p:spPr>
        <p:txBody>
          <a:bodyPr wrap="square" rtlCol="0">
            <a:spAutoFit/>
          </a:bodyPr>
          <a:lstStyle/>
          <a:p>
            <a:pPr algn="ctr"/>
            <a:r>
              <a:rPr lang="en-US" dirty="0" smtClean="0">
                <a:solidFill>
                  <a:srgbClr val="008000"/>
                </a:solidFill>
                <a:latin typeface="Times New Roman"/>
                <a:cs typeface="Times New Roman"/>
              </a:rPr>
              <a:t>Questions are written in GREEN. </a:t>
            </a:r>
          </a:p>
          <a:p>
            <a:pPr algn="ctr"/>
            <a:r>
              <a:rPr lang="en-US" dirty="0" smtClean="0">
                <a:solidFill>
                  <a:srgbClr val="000000"/>
                </a:solidFill>
                <a:latin typeface="Times New Roman"/>
                <a:cs typeface="Times New Roman"/>
              </a:rPr>
              <a:t>Record your answers </a:t>
            </a:r>
            <a:r>
              <a:rPr lang="en-US" dirty="0" smtClean="0">
                <a:latin typeface="Times New Roman"/>
                <a:cs typeface="Times New Roman"/>
              </a:rPr>
              <a:t>on the table</a:t>
            </a:r>
            <a:r>
              <a:rPr lang="en-US" i="1" dirty="0" smtClean="0">
                <a:latin typeface="Times New Roman"/>
                <a:cs typeface="Times New Roman"/>
              </a:rPr>
              <a:t>, Aurora of Earth, Aurora of Jupiter: A Celestial Scavenger Hunt</a:t>
            </a:r>
            <a:endParaRPr lang="en-US" dirty="0">
              <a:solidFill>
                <a:srgbClr val="008000"/>
              </a:solidFill>
              <a:latin typeface="Times New Roman"/>
              <a:cs typeface="Times New Roman"/>
            </a:endParaRPr>
          </a:p>
        </p:txBody>
      </p:sp>
      <p:pic>
        <p:nvPicPr>
          <p:cNvPr id="5" name="Picture 4"/>
          <p:cNvPicPr preferRelativeResize="0">
            <a:picLocks noChangeAspect="1"/>
          </p:cNvPicPr>
          <p:nvPr/>
        </p:nvPicPr>
        <p:blipFill>
          <a:blip r:embed="rId2"/>
          <a:stretch>
            <a:fillRect/>
          </a:stretch>
        </p:blipFill>
        <p:spPr>
          <a:xfrm>
            <a:off x="7607179" y="4578630"/>
            <a:ext cx="1531937" cy="2286000"/>
          </a:xfrm>
          <a:prstGeom prst="rect">
            <a:avLst/>
          </a:prstGeom>
        </p:spPr>
      </p:pic>
      <p:pic>
        <p:nvPicPr>
          <p:cNvPr id="7" name="Picture 6">
            <a:hlinkClick r:id="rId3"/>
          </p:cNvPr>
          <p:cNvPicPr preferRelativeResize="0">
            <a:picLocks noChangeAspect="1"/>
          </p:cNvPicPr>
          <p:nvPr/>
        </p:nvPicPr>
        <p:blipFill>
          <a:blip r:embed="rId4"/>
          <a:srcRect/>
          <a:stretch>
            <a:fillRect/>
          </a:stretch>
        </p:blipFill>
        <p:spPr bwMode="auto">
          <a:xfrm>
            <a:off x="0" y="4578630"/>
            <a:ext cx="2288286"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247426"/>
          </a:xfrm>
        </p:spPr>
        <p:txBody>
          <a:bodyPr>
            <a:normAutofit/>
          </a:bodyPr>
          <a:lstStyle/>
          <a:p>
            <a:r>
              <a:rPr lang="en-US" sz="4000" dirty="0" smtClean="0">
                <a:latin typeface="Times New Roman"/>
                <a:cs typeface="Times New Roman"/>
              </a:rPr>
              <a:t>To the Student</a:t>
            </a:r>
            <a:endParaRPr lang="en-US" sz="4000" dirty="0">
              <a:effectLst>
                <a:glow rad="101600">
                  <a:srgbClr val="800080">
                    <a:alpha val="75000"/>
                  </a:srgbClr>
                </a:glow>
              </a:effectLst>
              <a:latin typeface="Times New Roman"/>
              <a:cs typeface="Times New Roman"/>
            </a:endParaRPr>
          </a:p>
        </p:txBody>
      </p:sp>
      <p:sp>
        <p:nvSpPr>
          <p:cNvPr id="9" name="TextBox 8"/>
          <p:cNvSpPr txBox="1"/>
          <p:nvPr/>
        </p:nvSpPr>
        <p:spPr>
          <a:xfrm>
            <a:off x="482681" y="1247426"/>
            <a:ext cx="8311792" cy="1477328"/>
          </a:xfrm>
          <a:prstGeom prst="rect">
            <a:avLst/>
          </a:prstGeom>
          <a:noFill/>
        </p:spPr>
        <p:txBody>
          <a:bodyPr wrap="square" rtlCol="0">
            <a:spAutoFit/>
          </a:bodyPr>
          <a:lstStyle/>
          <a:p>
            <a:r>
              <a:rPr lang="en-US" dirty="0" smtClean="0">
                <a:solidFill>
                  <a:srgbClr val="008000"/>
                </a:solidFill>
                <a:latin typeface="Times New Roman"/>
                <a:cs typeface="Times New Roman"/>
              </a:rPr>
              <a:t>What the Symbols Mean</a:t>
            </a:r>
          </a:p>
          <a:p>
            <a:r>
              <a:rPr lang="en-US" dirty="0" smtClean="0">
                <a:latin typeface="Times New Roman"/>
                <a:cs typeface="Times New Roman"/>
              </a:rPr>
              <a:t>On each page you will find text, images, and sometimes symbols. Each symbol is a link to an Internet resource. </a:t>
            </a:r>
          </a:p>
          <a:p>
            <a:endParaRPr lang="en-US" dirty="0" smtClean="0">
              <a:latin typeface="Times New Roman"/>
              <a:cs typeface="Times New Roman"/>
            </a:endParaRPr>
          </a:p>
          <a:p>
            <a:r>
              <a:rPr lang="en-US" dirty="0" smtClean="0">
                <a:latin typeface="Times New Roman"/>
                <a:cs typeface="Times New Roman"/>
              </a:rPr>
              <a:t>Click each symbol to open the Internet source.</a:t>
            </a:r>
          </a:p>
        </p:txBody>
      </p:sp>
      <p:pic>
        <p:nvPicPr>
          <p:cNvPr id="4" name="Picture 20" descr="Camcorder-Icon"/>
          <p:cNvPicPr>
            <a:picLocks noChangeAspect="1" noChangeArrowheads="1"/>
          </p:cNvPicPr>
          <p:nvPr/>
        </p:nvPicPr>
        <p:blipFill>
          <a:blip r:embed="rId2"/>
          <a:srcRect/>
          <a:stretch>
            <a:fillRect/>
          </a:stretch>
        </p:blipFill>
        <p:spPr bwMode="auto">
          <a:xfrm>
            <a:off x="482681" y="3103286"/>
            <a:ext cx="768350" cy="501650"/>
          </a:xfrm>
          <a:prstGeom prst="rect">
            <a:avLst/>
          </a:prstGeom>
          <a:noFill/>
          <a:ln w="9525">
            <a:noFill/>
            <a:miter lim="800000"/>
            <a:headEnd/>
            <a:tailEnd/>
          </a:ln>
        </p:spPr>
      </p:pic>
      <p:sp>
        <p:nvSpPr>
          <p:cNvPr id="10" name="TextBox 9"/>
          <p:cNvSpPr txBox="1"/>
          <p:nvPr/>
        </p:nvSpPr>
        <p:spPr>
          <a:xfrm>
            <a:off x="1293213" y="3004771"/>
            <a:ext cx="2962088" cy="1200329"/>
          </a:xfrm>
          <a:prstGeom prst="rect">
            <a:avLst/>
          </a:prstGeom>
          <a:noFill/>
        </p:spPr>
        <p:txBody>
          <a:bodyPr wrap="square" rtlCol="0">
            <a:spAutoFit/>
          </a:bodyPr>
          <a:lstStyle/>
          <a:p>
            <a:r>
              <a:rPr lang="en-US" dirty="0" smtClean="0">
                <a:latin typeface="Times New Roman"/>
                <a:cs typeface="Times New Roman"/>
              </a:rPr>
              <a:t>= Click the camera symbol to</a:t>
            </a:r>
          </a:p>
          <a:p>
            <a:r>
              <a:rPr lang="en-US" dirty="0" smtClean="0">
                <a:latin typeface="Times New Roman"/>
                <a:cs typeface="Times New Roman"/>
              </a:rPr>
              <a:t>watch a video. Special instructions come with some videos.</a:t>
            </a:r>
            <a:endParaRPr lang="en-US" dirty="0">
              <a:latin typeface="Times New Roman"/>
              <a:cs typeface="Times New Roman"/>
            </a:endParaRPr>
          </a:p>
        </p:txBody>
      </p:sp>
      <p:pic>
        <p:nvPicPr>
          <p:cNvPr id="8" name="Picture 7" descr="web_globe.jpg"/>
          <p:cNvPicPr preferRelativeResize="0">
            <a:picLocks noChangeAspect="1"/>
          </p:cNvPicPr>
          <p:nvPr/>
        </p:nvPicPr>
        <p:blipFill>
          <a:blip r:embed="rId3"/>
          <a:stretch>
            <a:fillRect/>
          </a:stretch>
        </p:blipFill>
        <p:spPr>
          <a:xfrm>
            <a:off x="482681" y="4917441"/>
            <a:ext cx="889000" cy="797560"/>
          </a:xfrm>
          <a:prstGeom prst="rect">
            <a:avLst/>
          </a:prstGeom>
        </p:spPr>
      </p:pic>
      <p:sp>
        <p:nvSpPr>
          <p:cNvPr id="11" name="TextBox 10"/>
          <p:cNvSpPr txBox="1"/>
          <p:nvPr/>
        </p:nvSpPr>
        <p:spPr>
          <a:xfrm>
            <a:off x="1371681" y="4886257"/>
            <a:ext cx="2883620" cy="923330"/>
          </a:xfrm>
          <a:prstGeom prst="rect">
            <a:avLst/>
          </a:prstGeom>
          <a:noFill/>
        </p:spPr>
        <p:txBody>
          <a:bodyPr wrap="square" rtlCol="0">
            <a:spAutoFit/>
          </a:bodyPr>
          <a:lstStyle/>
          <a:p>
            <a:r>
              <a:rPr lang="en-US" dirty="0" smtClean="0">
                <a:latin typeface="Times New Roman"/>
                <a:cs typeface="Times New Roman"/>
              </a:rPr>
              <a:t>= Click the globe to open a </a:t>
            </a:r>
          </a:p>
          <a:p>
            <a:r>
              <a:rPr lang="en-US" dirty="0" smtClean="0">
                <a:latin typeface="Times New Roman"/>
                <a:cs typeface="Times New Roman"/>
              </a:rPr>
              <a:t>website page. Two globes equals two different links.</a:t>
            </a:r>
            <a:endParaRPr lang="en-US" dirty="0">
              <a:latin typeface="Times New Roman"/>
              <a:cs typeface="Times New Roman"/>
            </a:endParaRPr>
          </a:p>
        </p:txBody>
      </p:sp>
      <p:grpSp>
        <p:nvGrpSpPr>
          <p:cNvPr id="14" name="Group 13"/>
          <p:cNvGrpSpPr/>
          <p:nvPr/>
        </p:nvGrpSpPr>
        <p:grpSpPr>
          <a:xfrm>
            <a:off x="5123722" y="4572001"/>
            <a:ext cx="3656174" cy="1143000"/>
            <a:chOff x="4073050" y="5715000"/>
            <a:chExt cx="3656174" cy="1143000"/>
          </a:xfrm>
        </p:grpSpPr>
        <p:pic>
          <p:nvPicPr>
            <p:cNvPr id="16" name="Picture 15"/>
            <p:cNvPicPr preferRelativeResize="0">
              <a:picLocks noChangeAspect="1"/>
            </p:cNvPicPr>
            <p:nvPr/>
          </p:nvPicPr>
          <p:blipFill>
            <a:blip r:embed="rId4"/>
            <a:stretch>
              <a:fillRect/>
            </a:stretch>
          </p:blipFill>
          <p:spPr>
            <a:xfrm>
              <a:off x="4073050" y="5715000"/>
              <a:ext cx="765969" cy="1143000"/>
            </a:xfrm>
            <a:prstGeom prst="rect">
              <a:avLst/>
            </a:prstGeom>
          </p:spPr>
        </p:pic>
        <p:sp>
          <p:nvSpPr>
            <p:cNvPr id="17" name="TextBox 16"/>
            <p:cNvSpPr txBox="1"/>
            <p:nvPr/>
          </p:nvSpPr>
          <p:spPr>
            <a:xfrm>
              <a:off x="4845604" y="5963335"/>
              <a:ext cx="2883620" cy="646331"/>
            </a:xfrm>
            <a:prstGeom prst="rect">
              <a:avLst/>
            </a:prstGeom>
            <a:noFill/>
          </p:spPr>
          <p:txBody>
            <a:bodyPr wrap="square" rtlCol="0">
              <a:spAutoFit/>
            </a:bodyPr>
            <a:lstStyle/>
            <a:p>
              <a:r>
                <a:rPr lang="en-US" dirty="0" smtClean="0">
                  <a:latin typeface="Times New Roman"/>
                  <a:cs typeface="Times New Roman"/>
                </a:rPr>
                <a:t>= Click pictures to learn more about each image</a:t>
              </a:r>
              <a:endParaRPr lang="en-US" dirty="0">
                <a:latin typeface="Times New Roman"/>
                <a:cs typeface="Times New Roman"/>
              </a:endParaRPr>
            </a:p>
          </p:txBody>
        </p:sp>
      </p:grpSp>
      <p:pic>
        <p:nvPicPr>
          <p:cNvPr id="15" name="Picture 14" descr="ear.tiff"/>
          <p:cNvPicPr preferRelativeResize="0">
            <a:picLocks noChangeAspect="1"/>
          </p:cNvPicPr>
          <p:nvPr/>
        </p:nvPicPr>
        <p:blipFill>
          <a:blip r:embed="rId5"/>
          <a:stretch>
            <a:fillRect/>
          </a:stretch>
        </p:blipFill>
        <p:spPr>
          <a:xfrm>
            <a:off x="5123722" y="2918620"/>
            <a:ext cx="787400" cy="901700"/>
          </a:xfrm>
          <a:prstGeom prst="rect">
            <a:avLst/>
          </a:prstGeom>
        </p:spPr>
      </p:pic>
      <p:sp>
        <p:nvSpPr>
          <p:cNvPr id="19" name="TextBox 18"/>
          <p:cNvSpPr txBox="1"/>
          <p:nvPr/>
        </p:nvSpPr>
        <p:spPr>
          <a:xfrm>
            <a:off x="6166922" y="3004771"/>
            <a:ext cx="2612974" cy="1200329"/>
          </a:xfrm>
          <a:prstGeom prst="rect">
            <a:avLst/>
          </a:prstGeom>
          <a:noFill/>
        </p:spPr>
        <p:txBody>
          <a:bodyPr wrap="square" rtlCol="0">
            <a:spAutoFit/>
          </a:bodyPr>
          <a:lstStyle/>
          <a:p>
            <a:r>
              <a:rPr lang="en-US" dirty="0" smtClean="0">
                <a:latin typeface="Times New Roman"/>
                <a:cs typeface="Times New Roman"/>
              </a:rPr>
              <a:t>= Click the ear to listen to a recording. Special instructions come with some audio files.</a:t>
            </a:r>
            <a:endParaRPr lang="en-US" dirty="0">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3999" cy="1247426"/>
          </a:xfrm>
        </p:spPr>
        <p:txBody>
          <a:bodyPr>
            <a:normAutofit/>
          </a:bodyPr>
          <a:lstStyle/>
          <a:p>
            <a:r>
              <a:rPr lang="en-US" sz="4000" dirty="0" smtClean="0">
                <a:latin typeface="Times New Roman"/>
                <a:cs typeface="Times New Roman"/>
              </a:rPr>
              <a:t>To the Student</a:t>
            </a:r>
            <a:endParaRPr lang="en-US" sz="4000" dirty="0">
              <a:effectLst>
                <a:glow rad="101600">
                  <a:srgbClr val="800080">
                    <a:alpha val="75000"/>
                  </a:srgbClr>
                </a:glow>
              </a:effectLst>
              <a:latin typeface="Times New Roman"/>
              <a:cs typeface="Times New Roman"/>
            </a:endParaRPr>
          </a:p>
        </p:txBody>
      </p:sp>
      <p:sp>
        <p:nvSpPr>
          <p:cNvPr id="9" name="TextBox 8"/>
          <p:cNvSpPr txBox="1"/>
          <p:nvPr/>
        </p:nvSpPr>
        <p:spPr>
          <a:xfrm>
            <a:off x="482681" y="1247426"/>
            <a:ext cx="8311792" cy="2308324"/>
          </a:xfrm>
          <a:prstGeom prst="rect">
            <a:avLst/>
          </a:prstGeom>
          <a:noFill/>
        </p:spPr>
        <p:txBody>
          <a:bodyPr wrap="square" rtlCol="0">
            <a:spAutoFit/>
          </a:bodyPr>
          <a:lstStyle/>
          <a:p>
            <a:r>
              <a:rPr lang="en-US" dirty="0" smtClean="0">
                <a:solidFill>
                  <a:srgbClr val="008000"/>
                </a:solidFill>
                <a:latin typeface="Times New Roman"/>
                <a:cs typeface="Times New Roman"/>
              </a:rPr>
              <a:t>The Equipment You Need</a:t>
            </a:r>
          </a:p>
          <a:p>
            <a:endParaRPr lang="en-US" dirty="0" smtClean="0">
              <a:solidFill>
                <a:srgbClr val="000000"/>
              </a:solidFill>
              <a:latin typeface="Times New Roman"/>
              <a:cs typeface="Times New Roman"/>
            </a:endParaRPr>
          </a:p>
          <a:p>
            <a:r>
              <a:rPr lang="en-US" dirty="0" smtClean="0">
                <a:solidFill>
                  <a:srgbClr val="000000"/>
                </a:solidFill>
                <a:latin typeface="Times New Roman"/>
                <a:cs typeface="Times New Roman"/>
              </a:rPr>
              <a:t>To complete the scavenger hunt you will need:</a:t>
            </a:r>
          </a:p>
          <a:p>
            <a:pPr marL="222250" indent="-222250">
              <a:buFont typeface="Arial"/>
              <a:buChar char="•"/>
            </a:pPr>
            <a:r>
              <a:rPr lang="en-US" dirty="0" smtClean="0">
                <a:solidFill>
                  <a:srgbClr val="000000"/>
                </a:solidFill>
                <a:latin typeface="Times New Roman"/>
                <a:cs typeface="Times New Roman"/>
              </a:rPr>
              <a:t>A computer with Internet access </a:t>
            </a:r>
          </a:p>
          <a:p>
            <a:pPr marL="222250" indent="-222250">
              <a:buFont typeface="Arial"/>
              <a:buChar char="•"/>
            </a:pPr>
            <a:r>
              <a:rPr lang="en-US" dirty="0" smtClean="0">
                <a:solidFill>
                  <a:srgbClr val="000000"/>
                </a:solidFill>
                <a:latin typeface="Times New Roman"/>
                <a:cs typeface="Times New Roman"/>
              </a:rPr>
              <a:t>Video and audio software such as </a:t>
            </a:r>
            <a:r>
              <a:rPr lang="en-US" dirty="0" err="1" smtClean="0">
                <a:solidFill>
                  <a:srgbClr val="000000"/>
                </a:solidFill>
                <a:latin typeface="Times New Roman"/>
                <a:cs typeface="Times New Roman"/>
              </a:rPr>
              <a:t>Quicktime</a:t>
            </a:r>
            <a:r>
              <a:rPr lang="en-US" dirty="0" smtClean="0">
                <a:solidFill>
                  <a:srgbClr val="000000"/>
                </a:solidFill>
                <a:latin typeface="Times New Roman"/>
                <a:cs typeface="Times New Roman"/>
              </a:rPr>
              <a:t> </a:t>
            </a:r>
            <a:r>
              <a:rPr lang="en-US" dirty="0" err="1" smtClean="0">
                <a:solidFill>
                  <a:srgbClr val="000000"/>
                </a:solidFill>
                <a:latin typeface="Times New Roman"/>
                <a:cs typeface="Times New Roman"/>
              </a:rPr>
              <a:t>orRealPlayer</a:t>
            </a:r>
            <a:endParaRPr lang="en-US" dirty="0" smtClean="0">
              <a:solidFill>
                <a:srgbClr val="000000"/>
              </a:solidFill>
              <a:latin typeface="Times New Roman"/>
              <a:cs typeface="Times New Roman"/>
            </a:endParaRPr>
          </a:p>
          <a:p>
            <a:pPr marL="222250" indent="-222250">
              <a:buFont typeface="Arial"/>
              <a:buChar char="•"/>
            </a:pPr>
            <a:r>
              <a:rPr lang="en-US" dirty="0" smtClean="0">
                <a:solidFill>
                  <a:srgbClr val="000000"/>
                </a:solidFill>
                <a:latin typeface="Times New Roman"/>
                <a:cs typeface="Times New Roman"/>
              </a:rPr>
              <a:t>Pencil/pen</a:t>
            </a:r>
          </a:p>
          <a:p>
            <a:pPr marL="222250" indent="-222250">
              <a:buFont typeface="Arial"/>
              <a:buChar char="•"/>
            </a:pPr>
            <a:r>
              <a:rPr lang="en-US" dirty="0" smtClean="0">
                <a:solidFill>
                  <a:srgbClr val="000000"/>
                </a:solidFill>
                <a:latin typeface="Times New Roman"/>
                <a:cs typeface="Times New Roman"/>
              </a:rPr>
              <a:t>Hardcopy of the handout, </a:t>
            </a:r>
            <a:r>
              <a:rPr lang="en-US" i="1" dirty="0" smtClean="0">
                <a:solidFill>
                  <a:srgbClr val="000000"/>
                </a:solidFill>
                <a:latin typeface="Times New Roman"/>
                <a:cs typeface="Times New Roman"/>
              </a:rPr>
              <a:t>Aurora of Earth, Aurora of Jupiter: A Celestial Scavenger Hunt</a:t>
            </a:r>
          </a:p>
        </p:txBody>
      </p:sp>
      <p:pic>
        <p:nvPicPr>
          <p:cNvPr id="4" name="Picture 3"/>
          <p:cNvPicPr>
            <a:picLocks noChangeAspect="1"/>
          </p:cNvPicPr>
          <p:nvPr/>
        </p:nvPicPr>
        <p:blipFill>
          <a:blip r:embed="rId2"/>
          <a:stretch>
            <a:fillRect/>
          </a:stretch>
        </p:blipFill>
        <p:spPr>
          <a:xfrm>
            <a:off x="2589615" y="4175588"/>
            <a:ext cx="1905000" cy="1917700"/>
          </a:xfrm>
          <a:prstGeom prst="rect">
            <a:avLst/>
          </a:prstGeom>
        </p:spPr>
      </p:pic>
      <p:pic>
        <p:nvPicPr>
          <p:cNvPr id="6" name="Picture 5"/>
          <p:cNvPicPr preferRelativeResize="0">
            <a:picLocks noChangeAspect="1"/>
          </p:cNvPicPr>
          <p:nvPr/>
        </p:nvPicPr>
        <p:blipFill>
          <a:blip r:embed="rId3"/>
          <a:stretch>
            <a:fillRect/>
          </a:stretch>
        </p:blipFill>
        <p:spPr>
          <a:xfrm>
            <a:off x="714272" y="4175588"/>
            <a:ext cx="1304544" cy="1828800"/>
          </a:xfrm>
          <a:prstGeom prst="rect">
            <a:avLst/>
          </a:prstGeom>
        </p:spPr>
      </p:pic>
      <p:pic>
        <p:nvPicPr>
          <p:cNvPr id="7" name="Picture 6" descr="real.tiff"/>
          <p:cNvPicPr preferRelativeResize="0">
            <a:picLocks noChangeAspect="1"/>
          </p:cNvPicPr>
          <p:nvPr/>
        </p:nvPicPr>
        <p:blipFill>
          <a:blip r:embed="rId4"/>
          <a:stretch>
            <a:fillRect/>
          </a:stretch>
        </p:blipFill>
        <p:spPr>
          <a:xfrm>
            <a:off x="4494615" y="4855038"/>
            <a:ext cx="2000250" cy="6794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482681" y="1120675"/>
            <a:ext cx="7805348" cy="2297731"/>
          </a:xfrm>
          <a:prstGeom prst="rect">
            <a:avLst/>
          </a:prstGeom>
          <a:noFill/>
        </p:spPr>
        <p:txBody>
          <a:bodyPr wrap="square" rtlCol="0">
            <a:spAutoFit/>
          </a:bodyPr>
          <a:lstStyle/>
          <a:p>
            <a:r>
              <a:rPr lang="en-US" dirty="0" smtClean="0">
                <a:solidFill>
                  <a:srgbClr val="008000"/>
                </a:solidFill>
                <a:latin typeface="Times New Roman"/>
                <a:cs typeface="Times New Roman"/>
              </a:rPr>
              <a:t>Where to See Aurora</a:t>
            </a:r>
          </a:p>
          <a:p>
            <a:r>
              <a:rPr lang="en-US" dirty="0" smtClean="0">
                <a:latin typeface="Times New Roman"/>
                <a:cs typeface="Times New Roman"/>
              </a:rPr>
              <a:t>Aurora form near the north and south poles of Earth. They look like glowing clouds and take many shapes. </a:t>
            </a:r>
          </a:p>
          <a:p>
            <a:endParaRPr lang="en-US" dirty="0" smtClean="0">
              <a:latin typeface="Times New Roman"/>
              <a:cs typeface="Times New Roman"/>
            </a:endParaRPr>
          </a:p>
          <a:p>
            <a:r>
              <a:rPr lang="en-US" dirty="0" smtClean="0">
                <a:latin typeface="Times New Roman"/>
                <a:cs typeface="Times New Roman"/>
              </a:rPr>
              <a:t>People have several names for aurora. You may know some of these names: Northern Lights, Southern Lights, Aurora Borealis, and Aurora Australis.</a:t>
            </a:r>
          </a:p>
          <a:p>
            <a:endParaRPr lang="en-US" dirty="0" smtClean="0">
              <a:latin typeface="Times New Roman"/>
              <a:cs typeface="Times New Roman"/>
            </a:endParaRPr>
          </a:p>
          <a:p>
            <a:endParaRPr lang="en-US" dirty="0" smtClean="0">
              <a:latin typeface="Times New Roman"/>
              <a:cs typeface="Times New Roman"/>
            </a:endParaRPr>
          </a:p>
        </p:txBody>
      </p:sp>
      <p:sp>
        <p:nvSpPr>
          <p:cNvPr id="15" name="Title 1"/>
          <p:cNvSpPr txBox="1">
            <a:spLocks/>
          </p:cNvSpPr>
          <p:nvPr/>
        </p:nvSpPr>
        <p:spPr>
          <a:xfrm>
            <a:off x="0" y="35790"/>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#1</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Looking at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sp>
        <p:nvSpPr>
          <p:cNvPr id="21" name="TextBox 20"/>
          <p:cNvSpPr txBox="1"/>
          <p:nvPr/>
        </p:nvSpPr>
        <p:spPr>
          <a:xfrm>
            <a:off x="482680" y="2906876"/>
            <a:ext cx="8158865" cy="1754327"/>
          </a:xfrm>
          <a:prstGeom prst="rect">
            <a:avLst/>
          </a:prstGeom>
          <a:noFill/>
        </p:spPr>
        <p:txBody>
          <a:bodyPr wrap="square" rtlCol="0">
            <a:spAutoFit/>
          </a:bodyPr>
          <a:lstStyle/>
          <a:p>
            <a:r>
              <a:rPr lang="en-US" dirty="0" smtClean="0">
                <a:latin typeface="Times New Roman"/>
                <a:cs typeface="Times New Roman"/>
              </a:rPr>
              <a:t>To answer the question for this station, use the information on this page and links to the Internet.</a:t>
            </a:r>
          </a:p>
          <a:p>
            <a:pPr marL="222250" indent="-222250">
              <a:buFont typeface="Arial"/>
              <a:buChar char="•"/>
            </a:pPr>
            <a:r>
              <a:rPr lang="en-US" dirty="0" smtClean="0">
                <a:solidFill>
                  <a:srgbClr val="008000"/>
                </a:solidFill>
                <a:latin typeface="Times New Roman"/>
                <a:cs typeface="Times New Roman"/>
              </a:rPr>
              <a:t>Find a place on the globe where you could go to see auroras. Explain your choice of location. </a:t>
            </a:r>
          </a:p>
          <a:p>
            <a:pPr marL="222250" indent="-222250">
              <a:buFont typeface="Arial"/>
              <a:buChar char="•"/>
            </a:pPr>
            <a:r>
              <a:rPr lang="en-US" dirty="0" smtClean="0">
                <a:solidFill>
                  <a:srgbClr val="008000"/>
                </a:solidFill>
                <a:latin typeface="Times New Roman"/>
                <a:cs typeface="Times New Roman"/>
              </a:rPr>
              <a:t>What time of day is best to see auroras?</a:t>
            </a:r>
          </a:p>
          <a:p>
            <a:pPr marL="222250" indent="-222250">
              <a:buFont typeface="Arial"/>
              <a:buChar char="•"/>
            </a:pPr>
            <a:r>
              <a:rPr lang="en-US" dirty="0" smtClean="0">
                <a:solidFill>
                  <a:srgbClr val="008000"/>
                </a:solidFill>
                <a:latin typeface="Times New Roman"/>
                <a:cs typeface="Times New Roman"/>
              </a:rPr>
              <a:t>What time of year is best see auroras?</a:t>
            </a:r>
          </a:p>
        </p:txBody>
      </p:sp>
      <p:pic>
        <p:nvPicPr>
          <p:cNvPr id="23" name="Picture 22" descr="web_globe.jpg">
            <a:hlinkClick r:id="rId2"/>
          </p:cNvPr>
          <p:cNvPicPr preferRelativeResize="0">
            <a:picLocks noChangeAspect="1"/>
          </p:cNvPicPr>
          <p:nvPr/>
        </p:nvPicPr>
        <p:blipFill>
          <a:blip r:embed="rId3"/>
          <a:stretch>
            <a:fillRect/>
          </a:stretch>
        </p:blipFill>
        <p:spPr>
          <a:xfrm>
            <a:off x="4985186" y="3863643"/>
            <a:ext cx="889000" cy="797560"/>
          </a:xfrm>
          <a:prstGeom prst="rect">
            <a:avLst/>
          </a:prstGeom>
        </p:spPr>
      </p:pic>
      <p:pic>
        <p:nvPicPr>
          <p:cNvPr id="24" name="Picture 23">
            <a:hlinkClick r:id="rId4"/>
          </p:cNvPr>
          <p:cNvPicPr preferRelativeResize="0">
            <a:picLocks noChangeAspect="1"/>
          </p:cNvPicPr>
          <p:nvPr/>
        </p:nvPicPr>
        <p:blipFill>
          <a:blip r:embed="rId5"/>
          <a:stretch>
            <a:fillRect/>
          </a:stretch>
        </p:blipFill>
        <p:spPr>
          <a:xfrm>
            <a:off x="482680" y="4585488"/>
            <a:ext cx="2296438" cy="2286000"/>
          </a:xfrm>
          <a:prstGeom prst="rect">
            <a:avLst/>
          </a:prstGeom>
        </p:spPr>
      </p:pic>
      <p:pic>
        <p:nvPicPr>
          <p:cNvPr id="25" name="Picture 24" descr="ear.tiff">
            <a:hlinkClick r:id="rId6"/>
          </p:cNvPr>
          <p:cNvPicPr preferRelativeResize="0">
            <a:picLocks noChangeAspect="1"/>
          </p:cNvPicPr>
          <p:nvPr/>
        </p:nvPicPr>
        <p:blipFill>
          <a:blip r:embed="rId7"/>
          <a:stretch>
            <a:fillRect/>
          </a:stretch>
        </p:blipFill>
        <p:spPr>
          <a:xfrm>
            <a:off x="6144724" y="3759503"/>
            <a:ext cx="787400" cy="901700"/>
          </a:xfrm>
          <a:prstGeom prst="rect">
            <a:avLst/>
          </a:prstGeom>
        </p:spPr>
      </p:pic>
      <p:pic>
        <p:nvPicPr>
          <p:cNvPr id="26" name="Picture 25">
            <a:hlinkClick r:id="rId8"/>
          </p:cNvPr>
          <p:cNvPicPr preferRelativeResize="0">
            <a:picLocks noChangeAspect="1"/>
          </p:cNvPicPr>
          <p:nvPr/>
        </p:nvPicPr>
        <p:blipFill>
          <a:blip r:embed="rId9"/>
          <a:stretch>
            <a:fillRect/>
          </a:stretch>
        </p:blipFill>
        <p:spPr>
          <a:xfrm>
            <a:off x="6812745" y="4965214"/>
            <a:ext cx="1828800" cy="1828800"/>
          </a:xfrm>
          <a:prstGeom prst="rect">
            <a:avLst/>
          </a:prstGeom>
        </p:spPr>
      </p:pic>
      <p:sp>
        <p:nvSpPr>
          <p:cNvPr id="11" name="TextBox 10"/>
          <p:cNvSpPr txBox="1"/>
          <p:nvPr/>
        </p:nvSpPr>
        <p:spPr>
          <a:xfrm>
            <a:off x="2779118" y="4783652"/>
            <a:ext cx="1556426" cy="954107"/>
          </a:xfrm>
          <a:prstGeom prst="rect">
            <a:avLst/>
          </a:prstGeom>
          <a:noFill/>
        </p:spPr>
        <p:txBody>
          <a:bodyPr wrap="square" rtlCol="0">
            <a:spAutoFit/>
          </a:bodyPr>
          <a:lstStyle/>
          <a:p>
            <a:r>
              <a:rPr lang="en-US" sz="1400" dirty="0" smtClean="0"/>
              <a:t>This image of Earth was made by combining several different images</a:t>
            </a:r>
            <a:endParaRPr lang="en-US" sz="1400" dirty="0"/>
          </a:p>
        </p:txBody>
      </p:sp>
      <p:sp>
        <p:nvSpPr>
          <p:cNvPr id="12" name="TextBox 11"/>
          <p:cNvSpPr txBox="1"/>
          <p:nvPr/>
        </p:nvSpPr>
        <p:spPr>
          <a:xfrm>
            <a:off x="5095973" y="4965214"/>
            <a:ext cx="1556426" cy="738664"/>
          </a:xfrm>
          <a:prstGeom prst="rect">
            <a:avLst/>
          </a:prstGeom>
          <a:noFill/>
        </p:spPr>
        <p:txBody>
          <a:bodyPr wrap="square" rtlCol="0">
            <a:spAutoFit/>
          </a:bodyPr>
          <a:lstStyle/>
          <a:p>
            <a:r>
              <a:rPr lang="en-US" sz="1400" dirty="0" smtClean="0"/>
              <a:t>This image of Earth shows the aurora in green.</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482681" y="1279830"/>
            <a:ext cx="3680974" cy="5355313"/>
          </a:xfrm>
          <a:prstGeom prst="rect">
            <a:avLst/>
          </a:prstGeom>
          <a:noFill/>
        </p:spPr>
        <p:txBody>
          <a:bodyPr wrap="square" rtlCol="0">
            <a:spAutoFit/>
          </a:bodyPr>
          <a:lstStyle/>
          <a:p>
            <a:r>
              <a:rPr lang="en-US" dirty="0" smtClean="0">
                <a:solidFill>
                  <a:srgbClr val="008000"/>
                </a:solidFill>
                <a:latin typeface="Times New Roman"/>
                <a:cs typeface="Times New Roman"/>
              </a:rPr>
              <a:t>What Causes the Aurora Colors?</a:t>
            </a:r>
          </a:p>
          <a:p>
            <a:r>
              <a:rPr lang="en-US" dirty="0" smtClean="0">
                <a:latin typeface="Times New Roman"/>
                <a:cs typeface="Times New Roman"/>
              </a:rPr>
              <a:t>Light a match or sit around a fire and you may see different colors. The colors of a fire, like the colors of an aurora, depend upon the amount of energy and the type of material.</a:t>
            </a:r>
          </a:p>
          <a:p>
            <a:endParaRPr lang="en-US" dirty="0" smtClean="0">
              <a:latin typeface="Times New Roman"/>
              <a:cs typeface="Times New Roman"/>
            </a:endParaRPr>
          </a:p>
          <a:p>
            <a:r>
              <a:rPr lang="en-US" dirty="0" smtClean="0">
                <a:latin typeface="Times New Roman"/>
                <a:cs typeface="Times New Roman"/>
              </a:rPr>
              <a:t>Aurora occur when electrons or protons trapped in Earth’s magnetic field move toward the poles. As they move, the particles gain energy. The moving particles crash into atoms of oxygen and nitrogen. These collisions produce energy that we see as light. The colors depend upon the amount of energy released during the crash. Also, the colors depend upon the type of atom hit. Oxygen and nitrogen create different colors when hit.</a:t>
            </a:r>
          </a:p>
        </p:txBody>
      </p:sp>
      <p:sp>
        <p:nvSpPr>
          <p:cNvPr id="15" name="Title 1"/>
          <p:cNvSpPr txBox="1">
            <a:spLocks/>
          </p:cNvSpPr>
          <p:nvPr/>
        </p:nvSpPr>
        <p:spPr>
          <a:xfrm>
            <a:off x="0" y="35790"/>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#1</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Looking at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pic>
        <p:nvPicPr>
          <p:cNvPr id="20" name="Picture 19">
            <a:hlinkClick r:id="rId2"/>
          </p:cNvPr>
          <p:cNvPicPr preferRelativeResize="0">
            <a:picLocks noChangeAspect="1"/>
          </p:cNvPicPr>
          <p:nvPr/>
        </p:nvPicPr>
        <p:blipFill>
          <a:blip r:embed="rId3"/>
          <a:stretch>
            <a:fillRect/>
          </a:stretch>
        </p:blipFill>
        <p:spPr>
          <a:xfrm>
            <a:off x="6003261" y="4347219"/>
            <a:ext cx="2747631" cy="2287924"/>
          </a:xfrm>
          <a:prstGeom prst="rect">
            <a:avLst/>
          </a:prstGeom>
        </p:spPr>
      </p:pic>
      <p:pic>
        <p:nvPicPr>
          <p:cNvPr id="10" name="Picture 9">
            <a:hlinkClick r:id="rId4"/>
          </p:cNvPr>
          <p:cNvPicPr preferRelativeResize="0">
            <a:picLocks noChangeAspect="1"/>
          </p:cNvPicPr>
          <p:nvPr/>
        </p:nvPicPr>
        <p:blipFill>
          <a:blip r:embed="rId5"/>
          <a:stretch>
            <a:fillRect/>
          </a:stretch>
        </p:blipFill>
        <p:spPr>
          <a:xfrm>
            <a:off x="5862381" y="1279830"/>
            <a:ext cx="2888511" cy="22860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Title 1"/>
          <p:cNvSpPr txBox="1">
            <a:spLocks/>
          </p:cNvSpPr>
          <p:nvPr/>
        </p:nvSpPr>
        <p:spPr>
          <a:xfrm>
            <a:off x="0" y="35790"/>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#1</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a:t>
            </a:r>
            <a:r>
              <a:rPr lang="en-US" sz="4000" dirty="0" smtClean="0">
                <a:latin typeface="Times New Roman"/>
                <a:ea typeface="+mj-ea"/>
                <a:cs typeface="Times New Roman"/>
              </a:rPr>
              <a:t>Looking at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pic>
        <p:nvPicPr>
          <p:cNvPr id="17" name="Picture 16">
            <a:hlinkClick r:id="rId2"/>
          </p:cNvPr>
          <p:cNvPicPr>
            <a:picLocks noChangeAspect="1"/>
          </p:cNvPicPr>
          <p:nvPr/>
        </p:nvPicPr>
        <p:blipFill>
          <a:blip r:embed="rId3"/>
          <a:stretch>
            <a:fillRect/>
          </a:stretch>
        </p:blipFill>
        <p:spPr>
          <a:xfrm>
            <a:off x="6028291" y="1120677"/>
            <a:ext cx="2552700" cy="5207000"/>
          </a:xfrm>
          <a:prstGeom prst="rect">
            <a:avLst/>
          </a:prstGeom>
        </p:spPr>
      </p:pic>
      <p:sp>
        <p:nvSpPr>
          <p:cNvPr id="13" name="TextBox 12"/>
          <p:cNvSpPr txBox="1"/>
          <p:nvPr/>
        </p:nvSpPr>
        <p:spPr>
          <a:xfrm>
            <a:off x="482681" y="1120677"/>
            <a:ext cx="4951019" cy="2031325"/>
          </a:xfrm>
          <a:prstGeom prst="rect">
            <a:avLst/>
          </a:prstGeom>
          <a:noFill/>
        </p:spPr>
        <p:txBody>
          <a:bodyPr wrap="square" rtlCol="0">
            <a:spAutoFit/>
          </a:bodyPr>
          <a:lstStyle/>
          <a:p>
            <a:r>
              <a:rPr lang="en-US" dirty="0" smtClean="0">
                <a:latin typeface="Times New Roman"/>
                <a:cs typeface="Times New Roman"/>
              </a:rPr>
              <a:t>To answer the questions for this station, use the information in this presentation and  links to the Internet.</a:t>
            </a:r>
          </a:p>
          <a:p>
            <a:pPr marL="222250" indent="-222250">
              <a:buFont typeface="Arial"/>
              <a:buChar char="•"/>
            </a:pPr>
            <a:r>
              <a:rPr lang="en-US" dirty="0" smtClean="0">
                <a:solidFill>
                  <a:srgbClr val="008000"/>
                </a:solidFill>
                <a:latin typeface="Times New Roman"/>
                <a:cs typeface="Times New Roman"/>
              </a:rPr>
              <a:t>What color auroras occur on Earth?</a:t>
            </a:r>
          </a:p>
          <a:p>
            <a:pPr marL="222250" indent="-222250">
              <a:buFont typeface="Arial"/>
              <a:buChar char="•"/>
            </a:pPr>
            <a:r>
              <a:rPr lang="en-US" dirty="0" smtClean="0">
                <a:solidFill>
                  <a:srgbClr val="008000"/>
                </a:solidFill>
                <a:latin typeface="Times New Roman"/>
                <a:cs typeface="Times New Roman"/>
              </a:rPr>
              <a:t>Oxygen and nitrogen produce different colors, pick one gas and find out which colors it contributes to the aurora.</a:t>
            </a:r>
          </a:p>
        </p:txBody>
      </p:sp>
      <p:pic>
        <p:nvPicPr>
          <p:cNvPr id="10" name="Picture 9" descr="web_globe.jpg">
            <a:hlinkClick r:id="rId2"/>
          </p:cNvPr>
          <p:cNvPicPr preferRelativeResize="0">
            <a:picLocks noChangeAspect="1"/>
          </p:cNvPicPr>
          <p:nvPr/>
        </p:nvPicPr>
        <p:blipFill>
          <a:blip r:embed="rId4"/>
          <a:stretch>
            <a:fillRect/>
          </a:stretch>
        </p:blipFill>
        <p:spPr>
          <a:xfrm>
            <a:off x="825581" y="3674638"/>
            <a:ext cx="889000" cy="797560"/>
          </a:xfrm>
          <a:prstGeom prst="rect">
            <a:avLst/>
          </a:prstGeom>
        </p:spPr>
      </p:pic>
      <p:pic>
        <p:nvPicPr>
          <p:cNvPr id="11" name="Picture 10" descr="ear.tiff">
            <a:hlinkClick r:id="rId5"/>
          </p:cNvPr>
          <p:cNvPicPr preferRelativeResize="0">
            <a:picLocks noChangeAspect="1"/>
          </p:cNvPicPr>
          <p:nvPr/>
        </p:nvPicPr>
        <p:blipFill>
          <a:blip r:embed="rId6"/>
          <a:stretch>
            <a:fillRect/>
          </a:stretch>
        </p:blipFill>
        <p:spPr>
          <a:xfrm>
            <a:off x="825581" y="4923048"/>
            <a:ext cx="787400" cy="901700"/>
          </a:xfrm>
          <a:prstGeom prst="rect">
            <a:avLst/>
          </a:prstGeom>
        </p:spPr>
      </p:pic>
      <p:pic>
        <p:nvPicPr>
          <p:cNvPr id="12" name="Picture 11">
            <a:hlinkClick r:id="rId7"/>
          </p:cNvPr>
          <p:cNvPicPr>
            <a:picLocks noChangeAspect="1"/>
          </p:cNvPicPr>
          <p:nvPr/>
        </p:nvPicPr>
        <p:blipFill>
          <a:blip r:embed="rId8"/>
          <a:stretch>
            <a:fillRect/>
          </a:stretch>
        </p:blipFill>
        <p:spPr>
          <a:xfrm>
            <a:off x="3300705" y="3111777"/>
            <a:ext cx="2132995" cy="32159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482681" y="1120676"/>
            <a:ext cx="6406792" cy="2585323"/>
          </a:xfrm>
          <a:prstGeom prst="rect">
            <a:avLst/>
          </a:prstGeom>
          <a:noFill/>
        </p:spPr>
        <p:txBody>
          <a:bodyPr wrap="square" rtlCol="0">
            <a:spAutoFit/>
          </a:bodyPr>
          <a:lstStyle/>
          <a:p>
            <a:r>
              <a:rPr lang="en-US" dirty="0" smtClean="0">
                <a:solidFill>
                  <a:srgbClr val="008000"/>
                </a:solidFill>
                <a:latin typeface="Times New Roman"/>
                <a:cs typeface="Times New Roman"/>
              </a:rPr>
              <a:t>What Shapes Aurora?</a:t>
            </a:r>
          </a:p>
          <a:p>
            <a:r>
              <a:rPr lang="en-US" dirty="0" smtClean="0">
                <a:latin typeface="Times New Roman"/>
                <a:cs typeface="Times New Roman"/>
              </a:rPr>
              <a:t>Aurora come in several shapes and they may change shape as you watch. From space, the aurora form an oval around the magnetic north and south poles. To observers on the ground aurora may look like ribbons, curtains, or clouds. </a:t>
            </a:r>
          </a:p>
          <a:p>
            <a:endParaRPr lang="en-US" dirty="0" smtClean="0">
              <a:latin typeface="Times New Roman"/>
              <a:cs typeface="Times New Roman"/>
            </a:endParaRPr>
          </a:p>
          <a:p>
            <a:r>
              <a:rPr lang="en-US" dirty="0" smtClean="0">
                <a:latin typeface="Times New Roman"/>
                <a:cs typeface="Times New Roman"/>
              </a:rPr>
              <a:t>Scientists are still trying to understand why aurora appear in different shapes.</a:t>
            </a:r>
          </a:p>
          <a:p>
            <a:endParaRPr lang="en-US" dirty="0" smtClean="0">
              <a:latin typeface="Times New Roman"/>
              <a:cs typeface="Times New Roman"/>
            </a:endParaRPr>
          </a:p>
        </p:txBody>
      </p:sp>
      <p:sp>
        <p:nvSpPr>
          <p:cNvPr id="13" name="TextBox 12"/>
          <p:cNvSpPr txBox="1"/>
          <p:nvPr/>
        </p:nvSpPr>
        <p:spPr>
          <a:xfrm>
            <a:off x="482681" y="3467853"/>
            <a:ext cx="6146135" cy="1477328"/>
          </a:xfrm>
          <a:prstGeom prst="rect">
            <a:avLst/>
          </a:prstGeom>
          <a:noFill/>
        </p:spPr>
        <p:txBody>
          <a:bodyPr wrap="square" rtlCol="0">
            <a:spAutoFit/>
          </a:bodyPr>
          <a:lstStyle/>
          <a:p>
            <a:r>
              <a:rPr lang="en-US" dirty="0" smtClean="0">
                <a:latin typeface="Times New Roman"/>
                <a:cs typeface="Times New Roman"/>
              </a:rPr>
              <a:t>To answer the questions for this station, use the information on this page and links to the Internet.</a:t>
            </a:r>
          </a:p>
          <a:p>
            <a:pPr marL="222250" indent="-222250">
              <a:buFont typeface="Arial"/>
              <a:buChar char="•"/>
            </a:pPr>
            <a:r>
              <a:rPr lang="en-US" dirty="0" smtClean="0">
                <a:solidFill>
                  <a:srgbClr val="008000"/>
                </a:solidFill>
                <a:latin typeface="Times New Roman"/>
                <a:cs typeface="Times New Roman"/>
              </a:rPr>
              <a:t>Describe at least two different shapes of aurora.</a:t>
            </a:r>
          </a:p>
          <a:p>
            <a:pPr marL="222250" indent="-222250">
              <a:buFont typeface="Arial"/>
              <a:buChar char="•"/>
            </a:pPr>
            <a:r>
              <a:rPr lang="en-US" dirty="0" smtClean="0">
                <a:solidFill>
                  <a:srgbClr val="008000"/>
                </a:solidFill>
                <a:latin typeface="Times New Roman"/>
                <a:cs typeface="Times New Roman"/>
              </a:rPr>
              <a:t>What are some possible explanations of the shapes of aurora?</a:t>
            </a:r>
          </a:p>
          <a:p>
            <a:pPr marL="222250" indent="-222250">
              <a:buFont typeface="Arial"/>
              <a:buChar char="•"/>
            </a:pPr>
            <a:endParaRPr lang="en-US" dirty="0">
              <a:latin typeface="Times New Roman"/>
              <a:cs typeface="Times New Roman"/>
            </a:endParaRPr>
          </a:p>
        </p:txBody>
      </p:sp>
      <p:sp>
        <p:nvSpPr>
          <p:cNvPr id="15" name="Title 1"/>
          <p:cNvSpPr txBox="1">
            <a:spLocks/>
          </p:cNvSpPr>
          <p:nvPr/>
        </p:nvSpPr>
        <p:spPr>
          <a:xfrm>
            <a:off x="0" y="35790"/>
            <a:ext cx="9143999" cy="124742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Station</a:t>
            </a:r>
            <a:r>
              <a:rPr kumimoji="0" lang="en-US" sz="4000" b="0" i="0" u="none" strike="noStrike" kern="1200" cap="none" spc="0" normalizeH="0" noProof="0" dirty="0" smtClean="0">
                <a:ln>
                  <a:noFill/>
                </a:ln>
                <a:solidFill>
                  <a:schemeClr val="tx1"/>
                </a:solidFill>
                <a:effectLst/>
                <a:uLnTx/>
                <a:uFillTx/>
                <a:latin typeface="Times New Roman"/>
                <a:ea typeface="+mj-ea"/>
                <a:cs typeface="Times New Roman"/>
              </a:rPr>
              <a:t> #2</a:t>
            </a:r>
            <a:r>
              <a:rPr kumimoji="0" lang="en-US" sz="4000" b="0" i="0" u="none" strike="noStrike" kern="1200" cap="none" spc="0" normalizeH="0" baseline="0" noProof="0" dirty="0" smtClean="0">
                <a:ln>
                  <a:noFill/>
                </a:ln>
                <a:solidFill>
                  <a:schemeClr val="tx1"/>
                </a:solidFill>
                <a:effectLst/>
                <a:uLnTx/>
                <a:uFillTx/>
                <a:latin typeface="Times New Roman"/>
                <a:ea typeface="+mj-ea"/>
                <a:cs typeface="Times New Roman"/>
              </a:rPr>
              <a:t>: More about Aurora</a:t>
            </a:r>
            <a:endParaRPr kumimoji="0" lang="en-US" sz="4000" b="0" i="0" u="none" strike="noStrike" kern="1200" cap="none" spc="0" normalizeH="0" baseline="0" noProof="0" dirty="0">
              <a:ln>
                <a:noFill/>
              </a:ln>
              <a:solidFill>
                <a:schemeClr val="tx1"/>
              </a:solidFill>
              <a:effectLst/>
              <a:uLnTx/>
              <a:uFillTx/>
              <a:latin typeface="Times New Roman"/>
              <a:ea typeface="+mj-ea"/>
              <a:cs typeface="Times New Roman"/>
            </a:endParaRPr>
          </a:p>
        </p:txBody>
      </p:sp>
      <p:pic>
        <p:nvPicPr>
          <p:cNvPr id="7" name="Picture 6">
            <a:hlinkClick r:id="rId2"/>
          </p:cNvPr>
          <p:cNvPicPr preferRelativeResize="0">
            <a:picLocks noChangeAspect="1"/>
          </p:cNvPicPr>
          <p:nvPr/>
        </p:nvPicPr>
        <p:blipFill>
          <a:blip r:embed="rId3"/>
          <a:stretch>
            <a:fillRect/>
          </a:stretch>
        </p:blipFill>
        <p:spPr>
          <a:xfrm>
            <a:off x="6889473" y="1120676"/>
            <a:ext cx="1828800" cy="1828800"/>
          </a:xfrm>
          <a:prstGeom prst="rect">
            <a:avLst/>
          </a:prstGeom>
        </p:spPr>
      </p:pic>
      <p:pic>
        <p:nvPicPr>
          <p:cNvPr id="8" name="Picture 7">
            <a:hlinkClick r:id="rId4"/>
          </p:cNvPr>
          <p:cNvPicPr preferRelativeResize="0">
            <a:picLocks noChangeAspect="1"/>
          </p:cNvPicPr>
          <p:nvPr/>
        </p:nvPicPr>
        <p:blipFill>
          <a:blip r:embed="rId5"/>
          <a:stretch>
            <a:fillRect/>
          </a:stretch>
        </p:blipFill>
        <p:spPr>
          <a:xfrm>
            <a:off x="482681" y="4788053"/>
            <a:ext cx="2743200" cy="1828800"/>
          </a:xfrm>
          <a:prstGeom prst="rect">
            <a:avLst/>
          </a:prstGeom>
        </p:spPr>
      </p:pic>
      <p:pic>
        <p:nvPicPr>
          <p:cNvPr id="11" name="Picture 10">
            <a:hlinkClick r:id="rId6"/>
          </p:cNvPr>
          <p:cNvPicPr preferRelativeResize="0">
            <a:picLocks noChangeAspect="1"/>
          </p:cNvPicPr>
          <p:nvPr/>
        </p:nvPicPr>
        <p:blipFill>
          <a:blip r:embed="rId7"/>
          <a:stretch>
            <a:fillRect/>
          </a:stretch>
        </p:blipFill>
        <p:spPr>
          <a:xfrm>
            <a:off x="6007537" y="4814241"/>
            <a:ext cx="2710736" cy="1828800"/>
          </a:xfrm>
          <a:prstGeom prst="rect">
            <a:avLst/>
          </a:prstGeom>
        </p:spPr>
      </p:pic>
      <p:pic>
        <p:nvPicPr>
          <p:cNvPr id="14" name="Picture 13" descr="web_globe.jpg">
            <a:hlinkClick r:id="rId8"/>
          </p:cNvPr>
          <p:cNvPicPr preferRelativeResize="0">
            <a:picLocks noChangeAspect="1"/>
          </p:cNvPicPr>
          <p:nvPr/>
        </p:nvPicPr>
        <p:blipFill>
          <a:blip r:embed="rId9"/>
          <a:stretch>
            <a:fillRect/>
          </a:stretch>
        </p:blipFill>
        <p:spPr>
          <a:xfrm>
            <a:off x="3568888" y="4984463"/>
            <a:ext cx="889000" cy="797560"/>
          </a:xfrm>
          <a:prstGeom prst="rect">
            <a:avLst/>
          </a:prstGeom>
        </p:spPr>
      </p:pic>
      <p:pic>
        <p:nvPicPr>
          <p:cNvPr id="17" name="Picture 20" descr="Camcorder-Icon">
            <a:hlinkClick r:id="rId10"/>
          </p:cNvPr>
          <p:cNvPicPr>
            <a:picLocks noChangeAspect="1" noChangeArrowheads="1"/>
          </p:cNvPicPr>
          <p:nvPr/>
        </p:nvPicPr>
        <p:blipFill>
          <a:blip r:embed="rId11"/>
          <a:srcRect/>
          <a:stretch>
            <a:fillRect/>
          </a:stretch>
        </p:blipFill>
        <p:spPr bwMode="auto">
          <a:xfrm>
            <a:off x="4209116" y="5940578"/>
            <a:ext cx="768350" cy="501650"/>
          </a:xfrm>
          <a:prstGeom prst="rect">
            <a:avLst/>
          </a:prstGeom>
          <a:noFill/>
          <a:ln w="9525">
            <a:noFill/>
            <a:miter lim="800000"/>
            <a:headEnd/>
            <a:tailEnd/>
          </a:ln>
        </p:spPr>
      </p:pic>
      <p:pic>
        <p:nvPicPr>
          <p:cNvPr id="18" name="Picture 17" descr="ear.tiff">
            <a:hlinkClick r:id="rId12"/>
          </p:cNvPr>
          <p:cNvPicPr preferRelativeResize="0">
            <a:picLocks noChangeAspect="1"/>
          </p:cNvPicPr>
          <p:nvPr/>
        </p:nvPicPr>
        <p:blipFill>
          <a:blip r:embed="rId13"/>
          <a:stretch>
            <a:fillRect/>
          </a:stretch>
        </p:blipFill>
        <p:spPr>
          <a:xfrm>
            <a:off x="4885815" y="4958275"/>
            <a:ext cx="787400" cy="901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1833</TotalTime>
  <Words>2466</Words>
  <Application>Microsoft Macintosh PowerPoint</Application>
  <PresentationFormat>On-screen Show (4:3)</PresentationFormat>
  <Paragraphs>246</Paragraphs>
  <Slides>23</Slides>
  <Notes>1</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Office Theme</vt:lpstr>
      <vt:lpstr>Aurora of Earth, Aurora of Jupiter: A Celestial Scavenger Hunt</vt:lpstr>
      <vt:lpstr>To the Student</vt:lpstr>
      <vt:lpstr>To the Student</vt:lpstr>
      <vt:lpstr>To the Student</vt:lpstr>
      <vt:lpstr>To the Student</vt:lpstr>
      <vt:lpstr>Slide 6</vt:lpstr>
      <vt:lpstr>Slide 7</vt:lpstr>
      <vt:lpstr>Slide 8</vt:lpstr>
      <vt:lpstr>Slide 9</vt:lpstr>
      <vt:lpstr>Slide 10</vt:lpstr>
      <vt:lpstr>Slide 11</vt:lpstr>
      <vt:lpstr>Slide 12</vt:lpstr>
      <vt:lpstr>Slide 13</vt:lpstr>
      <vt:lpstr>Slide 14</vt:lpstr>
      <vt:lpstr>Station #4: Comparing Planets – Role of the Moons</vt:lpstr>
      <vt:lpstr>Slide 16</vt:lpstr>
      <vt:lpstr>Station #5: Composition of the Atmospheres </vt:lpstr>
      <vt:lpstr>Station #6: Comparing Magnetospheres</vt:lpstr>
      <vt:lpstr>Station #6: Comparing Magnetospheres</vt:lpstr>
      <vt:lpstr>Station #6: Comparing Magnetospheres</vt:lpstr>
      <vt:lpstr>Station #6: More about Magnetospheres</vt:lpstr>
      <vt:lpstr>Station #7: Adding the Energy</vt:lpstr>
      <vt:lpstr>Station #7: Adding the Energy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Station 1: Io vs. The Moon</dc:title>
  <dc:creator>douglas haller</dc:creator>
  <cp:lastModifiedBy>douglas haller</cp:lastModifiedBy>
  <cp:revision>57</cp:revision>
  <dcterms:created xsi:type="dcterms:W3CDTF">2011-08-04T16:23:19Z</dcterms:created>
  <dcterms:modified xsi:type="dcterms:W3CDTF">2011-08-04T16:41:38Z</dcterms:modified>
</cp:coreProperties>
</file>